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5.jpg" ContentType="image/pn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3" r:id="rId13"/>
    <p:sldId id="269" r:id="rId14"/>
    <p:sldId id="270" r:id="rId15"/>
    <p:sldId id="271" r:id="rId16"/>
    <p:sldId id="273" r:id="rId17"/>
    <p:sldId id="274" r:id="rId18"/>
    <p:sldId id="294" r:id="rId19"/>
    <p:sldId id="275" r:id="rId20"/>
    <p:sldId id="282" r:id="rId21"/>
    <p:sldId id="283" r:id="rId22"/>
    <p:sldId id="284" r:id="rId23"/>
    <p:sldId id="285" r:id="rId24"/>
    <p:sldId id="286" r:id="rId25"/>
    <p:sldId id="288" r:id="rId26"/>
    <p:sldId id="290" r:id="rId27"/>
    <p:sldId id="291" r:id="rId28"/>
    <p:sldId id="277" r:id="rId29"/>
    <p:sldId id="278" r:id="rId30"/>
    <p:sldId id="281" r:id="rId31"/>
    <p:sldId id="292" r:id="rId32"/>
    <p:sldId id="295" r:id="rId33"/>
    <p:sldId id="296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99CD48-ED54-4E3F-8241-4C954F974832}">
  <a:tblStyle styleId="{6999CD48-ED54-4E3F-8241-4C954F9748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4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77089-F660-420A-AB75-488946541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4837EAD-EA21-4471-AC4A-AEDFABCA3CD8}">
      <dgm:prSet/>
      <dgm:spPr/>
      <dgm:t>
        <a:bodyPr/>
        <a:lstStyle/>
        <a:p>
          <a:r>
            <a:rPr lang="en-US" b="1"/>
            <a:t>Cost of Attendance</a:t>
          </a:r>
          <a:r>
            <a:rPr lang="en-US"/>
            <a:t> minus  </a:t>
          </a:r>
          <a:r>
            <a:rPr lang="en-US" b="1"/>
            <a:t>Expected Family Contribution</a:t>
          </a:r>
          <a:r>
            <a:rPr lang="en-US"/>
            <a:t> = </a:t>
          </a:r>
          <a:r>
            <a:rPr lang="en-US" b="1"/>
            <a:t>Financial Need</a:t>
          </a:r>
          <a:endParaRPr lang="en-US"/>
        </a:p>
      </dgm:t>
    </dgm:pt>
    <dgm:pt modelId="{E9D1C93D-F405-474E-95E5-A0B712D210AF}" type="parTrans" cxnId="{F3B9D446-E2A8-4AB7-874C-6DC8DF652FEE}">
      <dgm:prSet/>
      <dgm:spPr/>
      <dgm:t>
        <a:bodyPr/>
        <a:lstStyle/>
        <a:p>
          <a:endParaRPr lang="en-US"/>
        </a:p>
      </dgm:t>
    </dgm:pt>
    <dgm:pt modelId="{28A05B04-8D14-43D8-9658-69970BA3CA15}" type="sibTrans" cxnId="{F3B9D446-E2A8-4AB7-874C-6DC8DF652FEE}">
      <dgm:prSet/>
      <dgm:spPr/>
      <dgm:t>
        <a:bodyPr/>
        <a:lstStyle/>
        <a:p>
          <a:endParaRPr lang="en-US"/>
        </a:p>
      </dgm:t>
    </dgm:pt>
    <dgm:pt modelId="{8ACA9DCB-8CA3-4AE0-9000-8F1A3EB1E7A0}">
      <dgm:prSet/>
      <dgm:spPr/>
      <dgm:t>
        <a:bodyPr/>
        <a:lstStyle/>
        <a:p>
          <a:r>
            <a:rPr lang="en-US" b="1"/>
            <a:t>Financial need</a:t>
          </a:r>
          <a:r>
            <a:rPr lang="en-US"/>
            <a:t> is what a school is trying to meet when awarding need-based aid</a:t>
          </a:r>
        </a:p>
      </dgm:t>
    </dgm:pt>
    <dgm:pt modelId="{FBE309A9-015D-4CCB-875D-9E674F0A4047}" type="parTrans" cxnId="{D7C5B097-5F6F-4D63-AF53-E5D67B659346}">
      <dgm:prSet/>
      <dgm:spPr/>
      <dgm:t>
        <a:bodyPr/>
        <a:lstStyle/>
        <a:p>
          <a:endParaRPr lang="en-US"/>
        </a:p>
      </dgm:t>
    </dgm:pt>
    <dgm:pt modelId="{CCEF1326-022E-421C-A1E1-53866820E4D8}" type="sibTrans" cxnId="{D7C5B097-5F6F-4D63-AF53-E5D67B659346}">
      <dgm:prSet/>
      <dgm:spPr/>
      <dgm:t>
        <a:bodyPr/>
        <a:lstStyle/>
        <a:p>
          <a:endParaRPr lang="en-US"/>
        </a:p>
      </dgm:t>
    </dgm:pt>
    <dgm:pt modelId="{C7BA548C-8E4F-49E6-BF16-A65E7BB1321D}" type="pres">
      <dgm:prSet presAssocID="{30677089-F660-420A-AB75-488946541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8EBCE9-BBE2-4F3A-9281-4A1F21F23A92}" type="pres">
      <dgm:prSet presAssocID="{54837EAD-EA21-4471-AC4A-AEDFABCA3CD8}" presName="hierRoot1" presStyleCnt="0"/>
      <dgm:spPr/>
    </dgm:pt>
    <dgm:pt modelId="{AEF309D6-EBA0-4FC6-9D6C-0332A89CE24E}" type="pres">
      <dgm:prSet presAssocID="{54837EAD-EA21-4471-AC4A-AEDFABCA3CD8}" presName="composite" presStyleCnt="0"/>
      <dgm:spPr/>
    </dgm:pt>
    <dgm:pt modelId="{BFA59589-AB60-4433-B676-11C568E5FEE7}" type="pres">
      <dgm:prSet presAssocID="{54837EAD-EA21-4471-AC4A-AEDFABCA3CD8}" presName="background" presStyleLbl="node0" presStyleIdx="0" presStyleCnt="2"/>
      <dgm:spPr/>
    </dgm:pt>
    <dgm:pt modelId="{8D6121A1-1CF4-40B9-A281-089DF69DC492}" type="pres">
      <dgm:prSet presAssocID="{54837EAD-EA21-4471-AC4A-AEDFABCA3CD8}" presName="text" presStyleLbl="fgAcc0" presStyleIdx="0" presStyleCnt="2">
        <dgm:presLayoutVars>
          <dgm:chPref val="3"/>
        </dgm:presLayoutVars>
      </dgm:prSet>
      <dgm:spPr/>
    </dgm:pt>
    <dgm:pt modelId="{A8DAB027-24A0-44AA-A20A-AA7D2C011267}" type="pres">
      <dgm:prSet presAssocID="{54837EAD-EA21-4471-AC4A-AEDFABCA3CD8}" presName="hierChild2" presStyleCnt="0"/>
      <dgm:spPr/>
    </dgm:pt>
    <dgm:pt modelId="{6BEFE4E6-F5DF-4E39-8C67-8D8B132CD58A}" type="pres">
      <dgm:prSet presAssocID="{8ACA9DCB-8CA3-4AE0-9000-8F1A3EB1E7A0}" presName="hierRoot1" presStyleCnt="0"/>
      <dgm:spPr/>
    </dgm:pt>
    <dgm:pt modelId="{A0AEE278-4B94-4E73-8610-80C2509543F6}" type="pres">
      <dgm:prSet presAssocID="{8ACA9DCB-8CA3-4AE0-9000-8F1A3EB1E7A0}" presName="composite" presStyleCnt="0"/>
      <dgm:spPr/>
    </dgm:pt>
    <dgm:pt modelId="{3A0C5202-F9F8-4FA9-945F-76443D1CD973}" type="pres">
      <dgm:prSet presAssocID="{8ACA9DCB-8CA3-4AE0-9000-8F1A3EB1E7A0}" presName="background" presStyleLbl="node0" presStyleIdx="1" presStyleCnt="2"/>
      <dgm:spPr/>
    </dgm:pt>
    <dgm:pt modelId="{978ECFD6-674E-40C1-9083-451029FAA4CA}" type="pres">
      <dgm:prSet presAssocID="{8ACA9DCB-8CA3-4AE0-9000-8F1A3EB1E7A0}" presName="text" presStyleLbl="fgAcc0" presStyleIdx="1" presStyleCnt="2">
        <dgm:presLayoutVars>
          <dgm:chPref val="3"/>
        </dgm:presLayoutVars>
      </dgm:prSet>
      <dgm:spPr/>
    </dgm:pt>
    <dgm:pt modelId="{3B93A5D8-BE28-4EE4-B0BD-DDAC66391CE0}" type="pres">
      <dgm:prSet presAssocID="{8ACA9DCB-8CA3-4AE0-9000-8F1A3EB1E7A0}" presName="hierChild2" presStyleCnt="0"/>
      <dgm:spPr/>
    </dgm:pt>
  </dgm:ptLst>
  <dgm:cxnLst>
    <dgm:cxn modelId="{38464F21-8723-431C-BC38-13E66B389D43}" type="presOf" srcId="{8ACA9DCB-8CA3-4AE0-9000-8F1A3EB1E7A0}" destId="{978ECFD6-674E-40C1-9083-451029FAA4CA}" srcOrd="0" destOrd="0" presId="urn:microsoft.com/office/officeart/2005/8/layout/hierarchy1"/>
    <dgm:cxn modelId="{F3B9D446-E2A8-4AB7-874C-6DC8DF652FEE}" srcId="{30677089-F660-420A-AB75-4889465411CA}" destId="{54837EAD-EA21-4471-AC4A-AEDFABCA3CD8}" srcOrd="0" destOrd="0" parTransId="{E9D1C93D-F405-474E-95E5-A0B712D210AF}" sibTransId="{28A05B04-8D14-43D8-9658-69970BA3CA15}"/>
    <dgm:cxn modelId="{BCE3B367-0AE8-41D6-803A-B7F6E63FB5FE}" type="presOf" srcId="{54837EAD-EA21-4471-AC4A-AEDFABCA3CD8}" destId="{8D6121A1-1CF4-40B9-A281-089DF69DC492}" srcOrd="0" destOrd="0" presId="urn:microsoft.com/office/officeart/2005/8/layout/hierarchy1"/>
    <dgm:cxn modelId="{0B0C658F-EFA7-4049-84B9-F2EC63B994A1}" type="presOf" srcId="{30677089-F660-420A-AB75-4889465411CA}" destId="{C7BA548C-8E4F-49E6-BF16-A65E7BB1321D}" srcOrd="0" destOrd="0" presId="urn:microsoft.com/office/officeart/2005/8/layout/hierarchy1"/>
    <dgm:cxn modelId="{D7C5B097-5F6F-4D63-AF53-E5D67B659346}" srcId="{30677089-F660-420A-AB75-4889465411CA}" destId="{8ACA9DCB-8CA3-4AE0-9000-8F1A3EB1E7A0}" srcOrd="1" destOrd="0" parTransId="{FBE309A9-015D-4CCB-875D-9E674F0A4047}" sibTransId="{CCEF1326-022E-421C-A1E1-53866820E4D8}"/>
    <dgm:cxn modelId="{7A0BA152-9546-4C81-A11C-5205B17A6283}" type="presParOf" srcId="{C7BA548C-8E4F-49E6-BF16-A65E7BB1321D}" destId="{6E8EBCE9-BBE2-4F3A-9281-4A1F21F23A92}" srcOrd="0" destOrd="0" presId="urn:microsoft.com/office/officeart/2005/8/layout/hierarchy1"/>
    <dgm:cxn modelId="{DF349CF4-CD5D-480B-9A31-368D6F869705}" type="presParOf" srcId="{6E8EBCE9-BBE2-4F3A-9281-4A1F21F23A92}" destId="{AEF309D6-EBA0-4FC6-9D6C-0332A89CE24E}" srcOrd="0" destOrd="0" presId="urn:microsoft.com/office/officeart/2005/8/layout/hierarchy1"/>
    <dgm:cxn modelId="{BFCE00A9-44D6-4B4C-8608-0B931B938E92}" type="presParOf" srcId="{AEF309D6-EBA0-4FC6-9D6C-0332A89CE24E}" destId="{BFA59589-AB60-4433-B676-11C568E5FEE7}" srcOrd="0" destOrd="0" presId="urn:microsoft.com/office/officeart/2005/8/layout/hierarchy1"/>
    <dgm:cxn modelId="{355FC002-9151-4A3C-85FF-9A04A4A33C71}" type="presParOf" srcId="{AEF309D6-EBA0-4FC6-9D6C-0332A89CE24E}" destId="{8D6121A1-1CF4-40B9-A281-089DF69DC492}" srcOrd="1" destOrd="0" presId="urn:microsoft.com/office/officeart/2005/8/layout/hierarchy1"/>
    <dgm:cxn modelId="{FE758570-9807-40B9-B4C6-AFDD4454DC4A}" type="presParOf" srcId="{6E8EBCE9-BBE2-4F3A-9281-4A1F21F23A92}" destId="{A8DAB027-24A0-44AA-A20A-AA7D2C011267}" srcOrd="1" destOrd="0" presId="urn:microsoft.com/office/officeart/2005/8/layout/hierarchy1"/>
    <dgm:cxn modelId="{CA48F35A-A3F2-452E-9831-0A47EE7615ED}" type="presParOf" srcId="{C7BA548C-8E4F-49E6-BF16-A65E7BB1321D}" destId="{6BEFE4E6-F5DF-4E39-8C67-8D8B132CD58A}" srcOrd="1" destOrd="0" presId="urn:microsoft.com/office/officeart/2005/8/layout/hierarchy1"/>
    <dgm:cxn modelId="{D523491A-B8C1-4F29-BFC8-064F13BBC79B}" type="presParOf" srcId="{6BEFE4E6-F5DF-4E39-8C67-8D8B132CD58A}" destId="{A0AEE278-4B94-4E73-8610-80C2509543F6}" srcOrd="0" destOrd="0" presId="urn:microsoft.com/office/officeart/2005/8/layout/hierarchy1"/>
    <dgm:cxn modelId="{0425D652-142F-41F8-AA97-C2B6FD8D45C7}" type="presParOf" srcId="{A0AEE278-4B94-4E73-8610-80C2509543F6}" destId="{3A0C5202-F9F8-4FA9-945F-76443D1CD973}" srcOrd="0" destOrd="0" presId="urn:microsoft.com/office/officeart/2005/8/layout/hierarchy1"/>
    <dgm:cxn modelId="{0EC199B8-E556-45F9-A492-3F12FDF6E024}" type="presParOf" srcId="{A0AEE278-4B94-4E73-8610-80C2509543F6}" destId="{978ECFD6-674E-40C1-9083-451029FAA4CA}" srcOrd="1" destOrd="0" presId="urn:microsoft.com/office/officeart/2005/8/layout/hierarchy1"/>
    <dgm:cxn modelId="{703857CE-D22D-4AA3-ACF4-58546B3DE728}" type="presParOf" srcId="{6BEFE4E6-F5DF-4E39-8C67-8D8B132CD58A}" destId="{3B93A5D8-BE28-4EE4-B0BD-DDAC66391C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8DEF-12BA-4C08-8380-BC264FC59D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765AE-523D-4BE2-B3C0-1CB7C1B732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any grants or scholarships renewable every year?</a:t>
          </a:r>
        </a:p>
      </dgm:t>
    </dgm:pt>
    <dgm:pt modelId="{12A7F32B-E61F-41C7-AAEE-3C77CDD19A22}" type="parTrans" cxnId="{60B7DBA3-3451-4184-A119-F957252B8CB2}">
      <dgm:prSet/>
      <dgm:spPr/>
      <dgm:t>
        <a:bodyPr/>
        <a:lstStyle/>
        <a:p>
          <a:endParaRPr lang="en-US"/>
        </a:p>
      </dgm:t>
    </dgm:pt>
    <dgm:pt modelId="{56B05011-1BE8-4B8F-88D8-E8C364344476}" type="sibTrans" cxnId="{60B7DBA3-3451-4184-A119-F957252B8CB2}">
      <dgm:prSet/>
      <dgm:spPr/>
      <dgm:t>
        <a:bodyPr/>
        <a:lstStyle/>
        <a:p>
          <a:endParaRPr lang="en-US"/>
        </a:p>
      </dgm:t>
    </dgm:pt>
    <dgm:pt modelId="{766779E5-5FF2-4E32-A7AD-EE448E564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so, what conditions does the student need to meet to keep the scholarship</a:t>
          </a:r>
        </a:p>
      </dgm:t>
    </dgm:pt>
    <dgm:pt modelId="{14528F65-6EFD-4CBC-B5A1-38EB56F33EB0}" type="parTrans" cxnId="{BFF3BEAF-2954-4CB8-A191-02AC06788FD5}">
      <dgm:prSet/>
      <dgm:spPr/>
      <dgm:t>
        <a:bodyPr/>
        <a:lstStyle/>
        <a:p>
          <a:endParaRPr lang="en-US"/>
        </a:p>
      </dgm:t>
    </dgm:pt>
    <dgm:pt modelId="{8BEA1747-BB87-47C5-A9EE-F42BFD94D348}" type="sibTrans" cxnId="{BFF3BEAF-2954-4CB8-A191-02AC06788FD5}">
      <dgm:prSet/>
      <dgm:spPr/>
      <dgm:t>
        <a:bodyPr/>
        <a:lstStyle/>
        <a:p>
          <a:endParaRPr lang="en-US"/>
        </a:p>
      </dgm:t>
    </dgm:pt>
    <dgm:pt modelId="{62AE54BC-241F-47E1-9669-70E9A7B045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there any other conditions or requirements for the scholarship?</a:t>
          </a:r>
        </a:p>
      </dgm:t>
    </dgm:pt>
    <dgm:pt modelId="{3B60D7CE-FD9B-416D-A2C7-D1BE5C4092C8}" type="parTrans" cxnId="{4094D9B1-B6B2-4103-87CE-F8BCF6EC1A16}">
      <dgm:prSet/>
      <dgm:spPr/>
      <dgm:t>
        <a:bodyPr/>
        <a:lstStyle/>
        <a:p>
          <a:endParaRPr lang="en-US"/>
        </a:p>
      </dgm:t>
    </dgm:pt>
    <dgm:pt modelId="{74127E6A-BB5A-48D3-9E87-212A9AEB5819}" type="sibTrans" cxnId="{4094D9B1-B6B2-4103-87CE-F8BCF6EC1A16}">
      <dgm:prSet/>
      <dgm:spPr/>
      <dgm:t>
        <a:bodyPr/>
        <a:lstStyle/>
        <a:p>
          <a:endParaRPr lang="en-US"/>
        </a:p>
      </dgm:t>
    </dgm:pt>
    <dgm:pt modelId="{A5F9493E-1743-4FDD-BDE5-4EA0AB4C28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will an outside scholarship affect this award letter?</a:t>
          </a:r>
        </a:p>
      </dgm:t>
    </dgm:pt>
    <dgm:pt modelId="{D0175546-9DF7-4D6C-9B0B-F11067457B35}" type="parTrans" cxnId="{B59FCCDA-D16A-463B-9216-8C501FAF6652}">
      <dgm:prSet/>
      <dgm:spPr/>
      <dgm:t>
        <a:bodyPr/>
        <a:lstStyle/>
        <a:p>
          <a:endParaRPr lang="en-US"/>
        </a:p>
      </dgm:t>
    </dgm:pt>
    <dgm:pt modelId="{D29A75D9-64A2-40D7-9E46-AC9ED224E5B5}" type="sibTrans" cxnId="{B59FCCDA-D16A-463B-9216-8C501FAF6652}">
      <dgm:prSet/>
      <dgm:spPr/>
      <dgm:t>
        <a:bodyPr/>
        <a:lstStyle/>
        <a:p>
          <a:endParaRPr lang="en-US"/>
        </a:p>
      </dgm:t>
    </dgm:pt>
    <dgm:pt modelId="{6B32A14E-33F6-4B9B-B061-5D247BF428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offered work study, what is the process for finding a job, what is the pay rate and is there a minimum or maximum number of hours required?</a:t>
          </a:r>
        </a:p>
      </dgm:t>
    </dgm:pt>
    <dgm:pt modelId="{976807F3-02D9-446C-82A9-5FF5052E5F3B}" type="parTrans" cxnId="{52865D21-12BD-41C4-846C-63702CE515A1}">
      <dgm:prSet/>
      <dgm:spPr/>
      <dgm:t>
        <a:bodyPr/>
        <a:lstStyle/>
        <a:p>
          <a:endParaRPr lang="en-US"/>
        </a:p>
      </dgm:t>
    </dgm:pt>
    <dgm:pt modelId="{343D6EDE-E32E-498D-927A-75B7F0FD35CC}" type="sibTrans" cxnId="{52865D21-12BD-41C4-846C-63702CE515A1}">
      <dgm:prSet/>
      <dgm:spPr/>
      <dgm:t>
        <a:bodyPr/>
        <a:lstStyle/>
        <a:p>
          <a:endParaRPr lang="en-US"/>
        </a:p>
      </dgm:t>
    </dgm:pt>
    <dgm:pt modelId="{30EF869C-37D8-4662-9775-CAF433CF6A9F}" type="pres">
      <dgm:prSet presAssocID="{D2F58DEF-12BA-4C08-8380-BC264FC59DD2}" presName="root" presStyleCnt="0">
        <dgm:presLayoutVars>
          <dgm:dir/>
          <dgm:resizeHandles val="exact"/>
        </dgm:presLayoutVars>
      </dgm:prSet>
      <dgm:spPr/>
    </dgm:pt>
    <dgm:pt modelId="{2BB9C4C9-28D9-4FDE-B76F-6C2129FC2A94}" type="pres">
      <dgm:prSet presAssocID="{4AD765AE-523D-4BE2-B3C0-1CB7C1B73297}" presName="compNode" presStyleCnt="0"/>
      <dgm:spPr/>
    </dgm:pt>
    <dgm:pt modelId="{5939E6C2-58EA-44E0-BEC9-D7412DCD89E5}" type="pres">
      <dgm:prSet presAssocID="{4AD765AE-523D-4BE2-B3C0-1CB7C1B73297}" presName="bgRect" presStyleLbl="bgShp" presStyleIdx="0" presStyleCnt="3"/>
      <dgm:spPr/>
    </dgm:pt>
    <dgm:pt modelId="{652EF481-6982-45AF-9BAB-6832831AA7FE}" type="pres">
      <dgm:prSet presAssocID="{4AD765AE-523D-4BE2-B3C0-1CB7C1B732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A7A0B7-8947-49D2-9500-70B2610FBE64}" type="pres">
      <dgm:prSet presAssocID="{4AD765AE-523D-4BE2-B3C0-1CB7C1B73297}" presName="spaceRect" presStyleCnt="0"/>
      <dgm:spPr/>
    </dgm:pt>
    <dgm:pt modelId="{ABE2A25A-9BBD-4F49-B497-25849733D5CC}" type="pres">
      <dgm:prSet presAssocID="{4AD765AE-523D-4BE2-B3C0-1CB7C1B73297}" presName="parTx" presStyleLbl="revTx" presStyleIdx="0" presStyleCnt="4">
        <dgm:presLayoutVars>
          <dgm:chMax val="0"/>
          <dgm:chPref val="0"/>
        </dgm:presLayoutVars>
      </dgm:prSet>
      <dgm:spPr/>
    </dgm:pt>
    <dgm:pt modelId="{B1B91085-4B0A-4251-A473-3397AA59973A}" type="pres">
      <dgm:prSet presAssocID="{4AD765AE-523D-4BE2-B3C0-1CB7C1B73297}" presName="desTx" presStyleLbl="revTx" presStyleIdx="1" presStyleCnt="4">
        <dgm:presLayoutVars/>
      </dgm:prSet>
      <dgm:spPr/>
    </dgm:pt>
    <dgm:pt modelId="{275B2752-CBF8-4A3E-8C27-302B8EFE712C}" type="pres">
      <dgm:prSet presAssocID="{56B05011-1BE8-4B8F-88D8-E8C364344476}" presName="sibTrans" presStyleCnt="0"/>
      <dgm:spPr/>
    </dgm:pt>
    <dgm:pt modelId="{53F2E5E7-3CDE-494E-A79D-B1A38930ACAA}" type="pres">
      <dgm:prSet presAssocID="{A5F9493E-1743-4FDD-BDE5-4EA0AB4C28FC}" presName="compNode" presStyleCnt="0"/>
      <dgm:spPr/>
    </dgm:pt>
    <dgm:pt modelId="{2870CC89-A328-4941-A879-BA8FDD9BEE40}" type="pres">
      <dgm:prSet presAssocID="{A5F9493E-1743-4FDD-BDE5-4EA0AB4C28FC}" presName="bgRect" presStyleLbl="bgShp" presStyleIdx="1" presStyleCnt="3"/>
      <dgm:spPr/>
    </dgm:pt>
    <dgm:pt modelId="{DD8157DF-3B1C-4D3A-89ED-704C3F2B0D91}" type="pres">
      <dgm:prSet presAssocID="{A5F9493E-1743-4FDD-BDE5-4EA0AB4C28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082F1E7-1E65-48C6-BFBA-0AB199348828}" type="pres">
      <dgm:prSet presAssocID="{A5F9493E-1743-4FDD-BDE5-4EA0AB4C28FC}" presName="spaceRect" presStyleCnt="0"/>
      <dgm:spPr/>
    </dgm:pt>
    <dgm:pt modelId="{059CEC77-2B4A-4D91-AB5A-CC481E0EE19E}" type="pres">
      <dgm:prSet presAssocID="{A5F9493E-1743-4FDD-BDE5-4EA0AB4C28FC}" presName="parTx" presStyleLbl="revTx" presStyleIdx="2" presStyleCnt="4">
        <dgm:presLayoutVars>
          <dgm:chMax val="0"/>
          <dgm:chPref val="0"/>
        </dgm:presLayoutVars>
      </dgm:prSet>
      <dgm:spPr/>
    </dgm:pt>
    <dgm:pt modelId="{0AC0E24A-A7FC-47FF-845B-B44F7235DFE2}" type="pres">
      <dgm:prSet presAssocID="{D29A75D9-64A2-40D7-9E46-AC9ED224E5B5}" presName="sibTrans" presStyleCnt="0"/>
      <dgm:spPr/>
    </dgm:pt>
    <dgm:pt modelId="{1E041C37-F3DF-4525-8A20-6A308A1C254A}" type="pres">
      <dgm:prSet presAssocID="{6B32A14E-33F6-4B9B-B061-5D247BF428D1}" presName="compNode" presStyleCnt="0"/>
      <dgm:spPr/>
    </dgm:pt>
    <dgm:pt modelId="{DA20D531-9C2F-465B-8A57-03E0E2696B9D}" type="pres">
      <dgm:prSet presAssocID="{6B32A14E-33F6-4B9B-B061-5D247BF428D1}" presName="bgRect" presStyleLbl="bgShp" presStyleIdx="2" presStyleCnt="3"/>
      <dgm:spPr/>
    </dgm:pt>
    <dgm:pt modelId="{CCE495C7-7D5A-4FBE-8FA7-403130D912FD}" type="pres">
      <dgm:prSet presAssocID="{6B32A14E-33F6-4B9B-B061-5D247BF428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B0F1EF4-013A-448C-AAAF-4927701AC15C}" type="pres">
      <dgm:prSet presAssocID="{6B32A14E-33F6-4B9B-B061-5D247BF428D1}" presName="spaceRect" presStyleCnt="0"/>
      <dgm:spPr/>
    </dgm:pt>
    <dgm:pt modelId="{11D15E88-1170-40C6-BFB3-8AFDC13F270D}" type="pres">
      <dgm:prSet presAssocID="{6B32A14E-33F6-4B9B-B061-5D247BF428D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203B16-F6B0-40AC-AEDB-D14A9E164743}" type="presOf" srcId="{62AE54BC-241F-47E1-9669-70E9A7B045F2}" destId="{B1B91085-4B0A-4251-A473-3397AA59973A}" srcOrd="0" destOrd="1" presId="urn:microsoft.com/office/officeart/2018/2/layout/IconVerticalSolidList"/>
    <dgm:cxn modelId="{2DF2FF17-5E7C-4AE4-9709-866B1565B610}" type="presOf" srcId="{A5F9493E-1743-4FDD-BDE5-4EA0AB4C28FC}" destId="{059CEC77-2B4A-4D91-AB5A-CC481E0EE19E}" srcOrd="0" destOrd="0" presId="urn:microsoft.com/office/officeart/2018/2/layout/IconVerticalSolidList"/>
    <dgm:cxn modelId="{3648F41C-A142-4872-86B2-6C97EB04298C}" type="presOf" srcId="{4AD765AE-523D-4BE2-B3C0-1CB7C1B73297}" destId="{ABE2A25A-9BBD-4F49-B497-25849733D5CC}" srcOrd="0" destOrd="0" presId="urn:microsoft.com/office/officeart/2018/2/layout/IconVerticalSolidList"/>
    <dgm:cxn modelId="{52865D21-12BD-41C4-846C-63702CE515A1}" srcId="{D2F58DEF-12BA-4C08-8380-BC264FC59DD2}" destId="{6B32A14E-33F6-4B9B-B061-5D247BF428D1}" srcOrd="2" destOrd="0" parTransId="{976807F3-02D9-446C-82A9-5FF5052E5F3B}" sibTransId="{343D6EDE-E32E-498D-927A-75B7F0FD35CC}"/>
    <dgm:cxn modelId="{5D559126-847F-487E-8E81-5F8DC008BC4F}" type="presOf" srcId="{766779E5-5FF2-4E32-A7AD-EE448E564BC8}" destId="{B1B91085-4B0A-4251-A473-3397AA59973A}" srcOrd="0" destOrd="0" presId="urn:microsoft.com/office/officeart/2018/2/layout/IconVerticalSolidList"/>
    <dgm:cxn modelId="{9D261E6D-A103-488F-A8AA-D66DECAFB5D6}" type="presOf" srcId="{D2F58DEF-12BA-4C08-8380-BC264FC59DD2}" destId="{30EF869C-37D8-4662-9775-CAF433CF6A9F}" srcOrd="0" destOrd="0" presId="urn:microsoft.com/office/officeart/2018/2/layout/IconVerticalSolidList"/>
    <dgm:cxn modelId="{60B7DBA3-3451-4184-A119-F957252B8CB2}" srcId="{D2F58DEF-12BA-4C08-8380-BC264FC59DD2}" destId="{4AD765AE-523D-4BE2-B3C0-1CB7C1B73297}" srcOrd="0" destOrd="0" parTransId="{12A7F32B-E61F-41C7-AAEE-3C77CDD19A22}" sibTransId="{56B05011-1BE8-4B8F-88D8-E8C364344476}"/>
    <dgm:cxn modelId="{BFF3BEAF-2954-4CB8-A191-02AC06788FD5}" srcId="{4AD765AE-523D-4BE2-B3C0-1CB7C1B73297}" destId="{766779E5-5FF2-4E32-A7AD-EE448E564BC8}" srcOrd="0" destOrd="0" parTransId="{14528F65-6EFD-4CBC-B5A1-38EB56F33EB0}" sibTransId="{8BEA1747-BB87-47C5-A9EE-F42BFD94D348}"/>
    <dgm:cxn modelId="{4094D9B1-B6B2-4103-87CE-F8BCF6EC1A16}" srcId="{4AD765AE-523D-4BE2-B3C0-1CB7C1B73297}" destId="{62AE54BC-241F-47E1-9669-70E9A7B045F2}" srcOrd="1" destOrd="0" parTransId="{3B60D7CE-FD9B-416D-A2C7-D1BE5C4092C8}" sibTransId="{74127E6A-BB5A-48D3-9E87-212A9AEB5819}"/>
    <dgm:cxn modelId="{B59FCCDA-D16A-463B-9216-8C501FAF6652}" srcId="{D2F58DEF-12BA-4C08-8380-BC264FC59DD2}" destId="{A5F9493E-1743-4FDD-BDE5-4EA0AB4C28FC}" srcOrd="1" destOrd="0" parTransId="{D0175546-9DF7-4D6C-9B0B-F11067457B35}" sibTransId="{D29A75D9-64A2-40D7-9E46-AC9ED224E5B5}"/>
    <dgm:cxn modelId="{4B364DF3-A735-49C2-AA8C-1D3A0F7452B8}" type="presOf" srcId="{6B32A14E-33F6-4B9B-B061-5D247BF428D1}" destId="{11D15E88-1170-40C6-BFB3-8AFDC13F270D}" srcOrd="0" destOrd="0" presId="urn:microsoft.com/office/officeart/2018/2/layout/IconVerticalSolidList"/>
    <dgm:cxn modelId="{B9E6F6B1-5C37-4092-A558-34D156BACDD1}" type="presParOf" srcId="{30EF869C-37D8-4662-9775-CAF433CF6A9F}" destId="{2BB9C4C9-28D9-4FDE-B76F-6C2129FC2A94}" srcOrd="0" destOrd="0" presId="urn:microsoft.com/office/officeart/2018/2/layout/IconVerticalSolidList"/>
    <dgm:cxn modelId="{BB202AEA-3C30-4F8A-96C3-81966B3A6A12}" type="presParOf" srcId="{2BB9C4C9-28D9-4FDE-B76F-6C2129FC2A94}" destId="{5939E6C2-58EA-44E0-BEC9-D7412DCD89E5}" srcOrd="0" destOrd="0" presId="urn:microsoft.com/office/officeart/2018/2/layout/IconVerticalSolidList"/>
    <dgm:cxn modelId="{2FDB1D66-539D-41C4-AFF5-FE8E6D754F46}" type="presParOf" srcId="{2BB9C4C9-28D9-4FDE-B76F-6C2129FC2A94}" destId="{652EF481-6982-45AF-9BAB-6832831AA7FE}" srcOrd="1" destOrd="0" presId="urn:microsoft.com/office/officeart/2018/2/layout/IconVerticalSolidList"/>
    <dgm:cxn modelId="{7A17C8BA-0C3E-4D4D-92AD-7657E0650355}" type="presParOf" srcId="{2BB9C4C9-28D9-4FDE-B76F-6C2129FC2A94}" destId="{64A7A0B7-8947-49D2-9500-70B2610FBE64}" srcOrd="2" destOrd="0" presId="urn:microsoft.com/office/officeart/2018/2/layout/IconVerticalSolidList"/>
    <dgm:cxn modelId="{607BD198-2EDD-4946-85DF-5E002471D485}" type="presParOf" srcId="{2BB9C4C9-28D9-4FDE-B76F-6C2129FC2A94}" destId="{ABE2A25A-9BBD-4F49-B497-25849733D5CC}" srcOrd="3" destOrd="0" presId="urn:microsoft.com/office/officeart/2018/2/layout/IconVerticalSolidList"/>
    <dgm:cxn modelId="{6FC5BDCB-92E5-46B0-A266-751B56D6990A}" type="presParOf" srcId="{2BB9C4C9-28D9-4FDE-B76F-6C2129FC2A94}" destId="{B1B91085-4B0A-4251-A473-3397AA59973A}" srcOrd="4" destOrd="0" presId="urn:microsoft.com/office/officeart/2018/2/layout/IconVerticalSolidList"/>
    <dgm:cxn modelId="{648EF2F4-0191-4ED1-A4F2-0347DD2D95C4}" type="presParOf" srcId="{30EF869C-37D8-4662-9775-CAF433CF6A9F}" destId="{275B2752-CBF8-4A3E-8C27-302B8EFE712C}" srcOrd="1" destOrd="0" presId="urn:microsoft.com/office/officeart/2018/2/layout/IconVerticalSolidList"/>
    <dgm:cxn modelId="{28C49495-A618-4E7A-82BE-F0527E1679C6}" type="presParOf" srcId="{30EF869C-37D8-4662-9775-CAF433CF6A9F}" destId="{53F2E5E7-3CDE-494E-A79D-B1A38930ACAA}" srcOrd="2" destOrd="0" presId="urn:microsoft.com/office/officeart/2018/2/layout/IconVerticalSolidList"/>
    <dgm:cxn modelId="{84F3D55B-E6F5-41DC-95A7-28A944B37C06}" type="presParOf" srcId="{53F2E5E7-3CDE-494E-A79D-B1A38930ACAA}" destId="{2870CC89-A328-4941-A879-BA8FDD9BEE40}" srcOrd="0" destOrd="0" presId="urn:microsoft.com/office/officeart/2018/2/layout/IconVerticalSolidList"/>
    <dgm:cxn modelId="{EEB618E9-9967-44D2-809E-5C25AB1F9A65}" type="presParOf" srcId="{53F2E5E7-3CDE-494E-A79D-B1A38930ACAA}" destId="{DD8157DF-3B1C-4D3A-89ED-704C3F2B0D91}" srcOrd="1" destOrd="0" presId="urn:microsoft.com/office/officeart/2018/2/layout/IconVerticalSolidList"/>
    <dgm:cxn modelId="{7A3A116B-D581-4133-8544-87940B75A0D3}" type="presParOf" srcId="{53F2E5E7-3CDE-494E-A79D-B1A38930ACAA}" destId="{0082F1E7-1E65-48C6-BFBA-0AB199348828}" srcOrd="2" destOrd="0" presId="urn:microsoft.com/office/officeart/2018/2/layout/IconVerticalSolidList"/>
    <dgm:cxn modelId="{83E1D503-0D02-438C-A6D0-4938BB719F29}" type="presParOf" srcId="{53F2E5E7-3CDE-494E-A79D-B1A38930ACAA}" destId="{059CEC77-2B4A-4D91-AB5A-CC481E0EE19E}" srcOrd="3" destOrd="0" presId="urn:microsoft.com/office/officeart/2018/2/layout/IconVerticalSolidList"/>
    <dgm:cxn modelId="{412E1C02-5940-4061-8868-35E059C097F9}" type="presParOf" srcId="{30EF869C-37D8-4662-9775-CAF433CF6A9F}" destId="{0AC0E24A-A7FC-47FF-845B-B44F7235DFE2}" srcOrd="3" destOrd="0" presId="urn:microsoft.com/office/officeart/2018/2/layout/IconVerticalSolidList"/>
    <dgm:cxn modelId="{05816D14-F15C-44D5-85A1-779B7AA42FEE}" type="presParOf" srcId="{30EF869C-37D8-4662-9775-CAF433CF6A9F}" destId="{1E041C37-F3DF-4525-8A20-6A308A1C254A}" srcOrd="4" destOrd="0" presId="urn:microsoft.com/office/officeart/2018/2/layout/IconVerticalSolidList"/>
    <dgm:cxn modelId="{90D5485F-430F-41AE-A87C-7174918D9147}" type="presParOf" srcId="{1E041C37-F3DF-4525-8A20-6A308A1C254A}" destId="{DA20D531-9C2F-465B-8A57-03E0E2696B9D}" srcOrd="0" destOrd="0" presId="urn:microsoft.com/office/officeart/2018/2/layout/IconVerticalSolidList"/>
    <dgm:cxn modelId="{6FD9C24B-73FB-4BD5-ADDA-53B0FC5022A6}" type="presParOf" srcId="{1E041C37-F3DF-4525-8A20-6A308A1C254A}" destId="{CCE495C7-7D5A-4FBE-8FA7-403130D912FD}" srcOrd="1" destOrd="0" presId="urn:microsoft.com/office/officeart/2018/2/layout/IconVerticalSolidList"/>
    <dgm:cxn modelId="{C4098BC4-9E69-4CBA-AD24-D73EBF0ABBAF}" type="presParOf" srcId="{1E041C37-F3DF-4525-8A20-6A308A1C254A}" destId="{5B0F1EF4-013A-448C-AAAF-4927701AC15C}" srcOrd="2" destOrd="0" presId="urn:microsoft.com/office/officeart/2018/2/layout/IconVerticalSolidList"/>
    <dgm:cxn modelId="{43A46693-468D-4C72-94D4-E868D63CB705}" type="presParOf" srcId="{1E041C37-F3DF-4525-8A20-6A308A1C254A}" destId="{11D15E88-1170-40C6-BFB3-8AFDC13F27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Application opens October 1st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Submitted online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Used at all colleges that award federal financial aid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/>
        </a:p>
      </dgm:t>
    </dgm:pt>
    <dgm:pt modelId="{D315C22A-CAB6-4F77-A9D8-806E42702F5C}" type="pres">
      <dgm:prSet presAssocID="{8AA20905-3954-474B-A606-562BCA026DC1}" presName="vert0" presStyleCnt="0">
        <dgm:presLayoutVars>
          <dgm:dir/>
          <dgm:animOne val="branch"/>
          <dgm:animLvl val="lvl"/>
        </dgm:presLayoutVars>
      </dgm:prSet>
      <dgm:spPr/>
    </dgm:pt>
    <dgm:pt modelId="{68FECAE1-4539-4153-B381-329A40E63B0B}" type="pres">
      <dgm:prSet presAssocID="{DC13AB6D-DEA2-4CBB-AC69-1EF1A6AD1512}" presName="thickLine" presStyleLbl="alignNode1" presStyleIdx="0" presStyleCnt="3"/>
      <dgm:spPr/>
    </dgm:pt>
    <dgm:pt modelId="{F559AB21-8B4D-45B1-BF4E-8350A6AE1E3A}" type="pres">
      <dgm:prSet presAssocID="{DC13AB6D-DEA2-4CBB-AC69-1EF1A6AD1512}" presName="horz1" presStyleCnt="0"/>
      <dgm:spPr/>
    </dgm:pt>
    <dgm:pt modelId="{DE63481E-58D7-4FBA-89F2-2C991259AEFF}" type="pres">
      <dgm:prSet presAssocID="{DC13AB6D-DEA2-4CBB-AC69-1EF1A6AD1512}" presName="tx1" presStyleLbl="revTx" presStyleIdx="0" presStyleCnt="3"/>
      <dgm:spPr/>
    </dgm:pt>
    <dgm:pt modelId="{2C08670F-A87D-41B5-B69D-6E51D27269E7}" type="pres">
      <dgm:prSet presAssocID="{DC13AB6D-DEA2-4CBB-AC69-1EF1A6AD1512}" presName="vert1" presStyleCnt="0"/>
      <dgm:spPr/>
    </dgm:pt>
    <dgm:pt modelId="{337E7602-6137-48AC-90F1-59638165495D}" type="pres">
      <dgm:prSet presAssocID="{53742231-981F-480A-940F-203EC2F7423F}" presName="thickLine" presStyleLbl="alignNode1" presStyleIdx="1" presStyleCnt="3"/>
      <dgm:spPr/>
    </dgm:pt>
    <dgm:pt modelId="{FD63E417-C9F0-4C5D-A375-5520B110061F}" type="pres">
      <dgm:prSet presAssocID="{53742231-981F-480A-940F-203EC2F7423F}" presName="horz1" presStyleCnt="0"/>
      <dgm:spPr/>
    </dgm:pt>
    <dgm:pt modelId="{3B3D1DF5-C4EF-4F07-BD5A-98ED2BC82A4E}" type="pres">
      <dgm:prSet presAssocID="{53742231-981F-480A-940F-203EC2F7423F}" presName="tx1" presStyleLbl="revTx" presStyleIdx="1" presStyleCnt="3"/>
      <dgm:spPr/>
    </dgm:pt>
    <dgm:pt modelId="{7D30380D-121A-496D-918E-C8AD6CA41CD4}" type="pres">
      <dgm:prSet presAssocID="{53742231-981F-480A-940F-203EC2F7423F}" presName="vert1" presStyleCnt="0"/>
      <dgm:spPr/>
    </dgm:pt>
    <dgm:pt modelId="{2D2E46AF-1EE3-4B07-99A2-34FC8C522189}" type="pres">
      <dgm:prSet presAssocID="{9EF41CC5-EF3B-4A6D-8229-3F1333EADFB3}" presName="thickLine" presStyleLbl="alignNode1" presStyleIdx="2" presStyleCnt="3"/>
      <dgm:spPr/>
    </dgm:pt>
    <dgm:pt modelId="{AAF43BD3-ABCF-4E0E-B51A-E1DC6F2DB706}" type="pres">
      <dgm:prSet presAssocID="{9EF41CC5-EF3B-4A6D-8229-3F1333EADFB3}" presName="horz1" presStyleCnt="0"/>
      <dgm:spPr/>
    </dgm:pt>
    <dgm:pt modelId="{BCF5B3A4-555A-48D7-BAA9-B5696E55CA10}" type="pres">
      <dgm:prSet presAssocID="{9EF41CC5-EF3B-4A6D-8229-3F1333EADFB3}" presName="tx1" presStyleLbl="revTx" presStyleIdx="2" presStyleCnt="3"/>
      <dgm:spPr/>
    </dgm:pt>
    <dgm:pt modelId="{D1B1A07F-7B5E-44BA-932A-AD8221644CA6}" type="pres">
      <dgm:prSet presAssocID="{9EF41CC5-EF3B-4A6D-8229-3F1333EADFB3}" presName="vert1" presStyleCnt="0"/>
      <dgm:spPr/>
    </dgm:pt>
  </dgm:ptLst>
  <dgm:cxnLst>
    <dgm:cxn modelId="{F91ADE60-7E47-4C49-9EB8-F1924DD003EB}" type="presOf" srcId="{8AA20905-3954-474B-A606-562BCA026DC1}" destId="{D315C22A-CAB6-4F77-A9D8-806E42702F5C}" srcOrd="0" destOrd="0" presId="urn:microsoft.com/office/officeart/2008/layout/LinedList"/>
    <dgm:cxn modelId="{5568F08D-DE8E-43FD-82A5-D72B283AFFD6}" type="presOf" srcId="{DC13AB6D-DEA2-4CBB-AC69-1EF1A6AD1512}" destId="{DE63481E-58D7-4FBA-89F2-2C991259AEFF}" srcOrd="0" destOrd="0" presId="urn:microsoft.com/office/officeart/2008/layout/LinedList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62CAE7DE-13FD-4B21-B4F6-216496519A98}" type="presOf" srcId="{53742231-981F-480A-940F-203EC2F7423F}" destId="{3B3D1DF5-C4EF-4F07-BD5A-98ED2BC82A4E}" srcOrd="0" destOrd="0" presId="urn:microsoft.com/office/officeart/2008/layout/LinedList"/>
    <dgm:cxn modelId="{4995F8E6-8629-44B2-9F52-A4F8FAFE3EB6}" type="presOf" srcId="{9EF41CC5-EF3B-4A6D-8229-3F1333EADFB3}" destId="{BCF5B3A4-555A-48D7-BAA9-B5696E55CA10}" srcOrd="0" destOrd="0" presId="urn:microsoft.com/office/officeart/2008/layout/LinedList"/>
    <dgm:cxn modelId="{F7E24A0B-6EEE-4DB3-A7F4-C84089B145B5}" type="presParOf" srcId="{D315C22A-CAB6-4F77-A9D8-806E42702F5C}" destId="{68FECAE1-4539-4153-B381-329A40E63B0B}" srcOrd="0" destOrd="0" presId="urn:microsoft.com/office/officeart/2008/layout/LinedList"/>
    <dgm:cxn modelId="{9D134100-98BF-4A3C-A4AF-B28372CD6133}" type="presParOf" srcId="{D315C22A-CAB6-4F77-A9D8-806E42702F5C}" destId="{F559AB21-8B4D-45B1-BF4E-8350A6AE1E3A}" srcOrd="1" destOrd="0" presId="urn:microsoft.com/office/officeart/2008/layout/LinedList"/>
    <dgm:cxn modelId="{13AB84FE-EDB5-406C-A63F-0081881AF0AC}" type="presParOf" srcId="{F559AB21-8B4D-45B1-BF4E-8350A6AE1E3A}" destId="{DE63481E-58D7-4FBA-89F2-2C991259AEFF}" srcOrd="0" destOrd="0" presId="urn:microsoft.com/office/officeart/2008/layout/LinedList"/>
    <dgm:cxn modelId="{53CD0D23-F9C7-4EFB-B287-A5345995F730}" type="presParOf" srcId="{F559AB21-8B4D-45B1-BF4E-8350A6AE1E3A}" destId="{2C08670F-A87D-41B5-B69D-6E51D27269E7}" srcOrd="1" destOrd="0" presId="urn:microsoft.com/office/officeart/2008/layout/LinedList"/>
    <dgm:cxn modelId="{255E4412-A85B-4F80-A332-D5152F4266E3}" type="presParOf" srcId="{D315C22A-CAB6-4F77-A9D8-806E42702F5C}" destId="{337E7602-6137-48AC-90F1-59638165495D}" srcOrd="2" destOrd="0" presId="urn:microsoft.com/office/officeart/2008/layout/LinedList"/>
    <dgm:cxn modelId="{8FE5DAB4-C1FB-4B27-AD7E-A4C1E2DA94A0}" type="presParOf" srcId="{D315C22A-CAB6-4F77-A9D8-806E42702F5C}" destId="{FD63E417-C9F0-4C5D-A375-5520B110061F}" srcOrd="3" destOrd="0" presId="urn:microsoft.com/office/officeart/2008/layout/LinedList"/>
    <dgm:cxn modelId="{F91DBF36-823A-4E82-A1D4-3F11FA103032}" type="presParOf" srcId="{FD63E417-C9F0-4C5D-A375-5520B110061F}" destId="{3B3D1DF5-C4EF-4F07-BD5A-98ED2BC82A4E}" srcOrd="0" destOrd="0" presId="urn:microsoft.com/office/officeart/2008/layout/LinedList"/>
    <dgm:cxn modelId="{40BDA802-7822-41D2-B959-82E3E96406B4}" type="presParOf" srcId="{FD63E417-C9F0-4C5D-A375-5520B110061F}" destId="{7D30380D-121A-496D-918E-C8AD6CA41CD4}" srcOrd="1" destOrd="0" presId="urn:microsoft.com/office/officeart/2008/layout/LinedList"/>
    <dgm:cxn modelId="{7329A24F-9C81-4B34-BA82-56454E8FC9D3}" type="presParOf" srcId="{D315C22A-CAB6-4F77-A9D8-806E42702F5C}" destId="{2D2E46AF-1EE3-4B07-99A2-34FC8C522189}" srcOrd="4" destOrd="0" presId="urn:microsoft.com/office/officeart/2008/layout/LinedList"/>
    <dgm:cxn modelId="{CFA9AA99-8754-46CF-8BD3-DF7998968889}" type="presParOf" srcId="{D315C22A-CAB6-4F77-A9D8-806E42702F5C}" destId="{AAF43BD3-ABCF-4E0E-B51A-E1DC6F2DB706}" srcOrd="5" destOrd="0" presId="urn:microsoft.com/office/officeart/2008/layout/LinedList"/>
    <dgm:cxn modelId="{5EEA21EE-7A4F-4250-9944-D05C1A98B003}" type="presParOf" srcId="{AAF43BD3-ABCF-4E0E-B51A-E1DC6F2DB706}" destId="{BCF5B3A4-555A-48D7-BAA9-B5696E55CA10}" srcOrd="0" destOrd="0" presId="urn:microsoft.com/office/officeart/2008/layout/LinedList"/>
    <dgm:cxn modelId="{9FDB2B88-3AA6-498A-AC01-7C319D1340F0}" type="presParOf" srcId="{AAF43BD3-ABCF-4E0E-B51A-E1DC6F2DB706}" destId="{D1B1A07F-7B5E-44BA-932A-AD8221644C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May be selected for verification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Info is sent to colleges. Each college you are accepted to will send a financial aid letter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If you apply to any additional colleges, be sure to add them to your </a:t>
          </a:r>
          <a:r>
            <a:rPr lang="en-US" dirty="0" err="1"/>
            <a:t>fafsa</a:t>
          </a:r>
          <a:endParaRPr lang="en-US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/>
        </a:p>
      </dgm:t>
    </dgm:pt>
    <dgm:pt modelId="{B3D8D820-8A9B-4F93-B70B-CC57D5578DB2}" type="pres">
      <dgm:prSet presAssocID="{8AA20905-3954-474B-A606-562BCA026DC1}" presName="linear" presStyleCnt="0">
        <dgm:presLayoutVars>
          <dgm:animLvl val="lvl"/>
          <dgm:resizeHandles val="exact"/>
        </dgm:presLayoutVars>
      </dgm:prSet>
      <dgm:spPr/>
    </dgm:pt>
    <dgm:pt modelId="{70135E84-8280-40D4-ABB8-68E8C46FBF62}" type="pres">
      <dgm:prSet presAssocID="{DC13AB6D-DEA2-4CBB-AC69-1EF1A6AD15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0F4739-B9C6-4ECC-9B73-6FEC3DE4C68C}" type="pres">
      <dgm:prSet presAssocID="{9C64CC83-643C-4E12-8F97-BC19DC031190}" presName="spacer" presStyleCnt="0"/>
      <dgm:spPr/>
    </dgm:pt>
    <dgm:pt modelId="{329FBFBE-C4F4-412E-AB94-FC56AAFDDC6B}" type="pres">
      <dgm:prSet presAssocID="{53742231-981F-480A-940F-203EC2F742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6A59F2-114B-4595-9D9B-CBB074A48118}" type="pres">
      <dgm:prSet presAssocID="{EF449C32-A7AE-4099-9E9B-9E2F736A89CE}" presName="spacer" presStyleCnt="0"/>
      <dgm:spPr/>
    </dgm:pt>
    <dgm:pt modelId="{30434FAE-D674-4943-8DAC-F6D25CF33E31}" type="pres">
      <dgm:prSet presAssocID="{9EF41CC5-EF3B-4A6D-8229-3F1333EADF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22334E-3839-4438-A31C-071DE80E4CDB}" type="presOf" srcId="{53742231-981F-480A-940F-203EC2F7423F}" destId="{329FBFBE-C4F4-412E-AB94-FC56AAFDDC6B}" srcOrd="0" destOrd="0" presId="urn:microsoft.com/office/officeart/2005/8/layout/vList2"/>
    <dgm:cxn modelId="{27049479-7DE9-4707-816C-21D79B9A5D85}" type="presOf" srcId="{9EF41CC5-EF3B-4A6D-8229-3F1333EADFB3}" destId="{30434FAE-D674-4943-8DAC-F6D25CF33E31}" srcOrd="0" destOrd="0" presId="urn:microsoft.com/office/officeart/2005/8/layout/vList2"/>
    <dgm:cxn modelId="{F0B5EA92-5771-4541-A875-181C6F172F87}" type="presOf" srcId="{DC13AB6D-DEA2-4CBB-AC69-1EF1A6AD1512}" destId="{70135E84-8280-40D4-ABB8-68E8C46FBF62}" srcOrd="0" destOrd="0" presId="urn:microsoft.com/office/officeart/2005/8/layout/vList2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A67D17BA-E9ED-428D-A80E-7228338EF4E7}" type="presOf" srcId="{8AA20905-3954-474B-A606-562BCA026DC1}" destId="{B3D8D820-8A9B-4F93-B70B-CC57D5578DB2}" srcOrd="0" destOrd="0" presId="urn:microsoft.com/office/officeart/2005/8/layout/vList2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B123FC9-357C-408B-915A-56CB61D59E78}" type="presParOf" srcId="{B3D8D820-8A9B-4F93-B70B-CC57D5578DB2}" destId="{70135E84-8280-40D4-ABB8-68E8C46FBF62}" srcOrd="0" destOrd="0" presId="urn:microsoft.com/office/officeart/2005/8/layout/vList2"/>
    <dgm:cxn modelId="{94E57966-5060-4470-8D28-9B84B63B5015}" type="presParOf" srcId="{B3D8D820-8A9B-4F93-B70B-CC57D5578DB2}" destId="{930F4739-B9C6-4ECC-9B73-6FEC3DE4C68C}" srcOrd="1" destOrd="0" presId="urn:microsoft.com/office/officeart/2005/8/layout/vList2"/>
    <dgm:cxn modelId="{B9E034DD-C7B3-41A2-8F2D-7582014D5358}" type="presParOf" srcId="{B3D8D820-8A9B-4F93-B70B-CC57D5578DB2}" destId="{329FBFBE-C4F4-412E-AB94-FC56AAFDDC6B}" srcOrd="2" destOrd="0" presId="urn:microsoft.com/office/officeart/2005/8/layout/vList2"/>
    <dgm:cxn modelId="{2F23B5D7-D4D7-44F3-B939-B28DC4D85278}" type="presParOf" srcId="{B3D8D820-8A9B-4F93-B70B-CC57D5578DB2}" destId="{596A59F2-114B-4595-9D9B-CBB074A48118}" srcOrd="3" destOrd="0" presId="urn:microsoft.com/office/officeart/2005/8/layout/vList2"/>
    <dgm:cxn modelId="{C1050778-CAB0-4B52-BD0E-78AA191C3586}" type="presParOf" srcId="{B3D8D820-8A9B-4F93-B70B-CC57D5578DB2}" destId="{30434FAE-D674-4943-8DAC-F6D25CF33E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E8ABD-5321-498F-B30F-D964327193A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D987EC-FFF5-4A69-A398-DF2CDD75A07A}">
      <dgm:prSet/>
      <dgm:spPr/>
      <dgm:t>
        <a:bodyPr/>
        <a:lstStyle/>
        <a:p>
          <a:r>
            <a:rPr lang="en-US"/>
            <a:t>Be sure to triple check information such as social security numbers, birthdays, and name spelling</a:t>
          </a:r>
        </a:p>
      </dgm:t>
    </dgm:pt>
    <dgm:pt modelId="{1D0BA872-1C74-459F-82E5-F54E5FB355A7}" type="parTrans" cxnId="{E7BF0133-B5A3-49C3-803D-443AA0B933C9}">
      <dgm:prSet/>
      <dgm:spPr/>
      <dgm:t>
        <a:bodyPr/>
        <a:lstStyle/>
        <a:p>
          <a:endParaRPr lang="en-US"/>
        </a:p>
      </dgm:t>
    </dgm:pt>
    <dgm:pt modelId="{F36167D1-9979-49E0-B4F0-C5474C7A83A8}" type="sibTrans" cxnId="{E7BF0133-B5A3-49C3-803D-443AA0B933C9}">
      <dgm:prSet/>
      <dgm:spPr/>
      <dgm:t>
        <a:bodyPr/>
        <a:lstStyle/>
        <a:p>
          <a:endParaRPr lang="en-US"/>
        </a:p>
      </dgm:t>
    </dgm:pt>
    <dgm:pt modelId="{897AEEFE-74E6-46CF-B7B2-ED0D86A43E40}">
      <dgm:prSet/>
      <dgm:spPr/>
      <dgm:t>
        <a:bodyPr/>
        <a:lstStyle/>
        <a:p>
          <a:r>
            <a:rPr lang="en-US"/>
            <a:t>Be sure to watch your email, looking out for anything from federal student aid or the colleges you applied to</a:t>
          </a:r>
        </a:p>
      </dgm:t>
    </dgm:pt>
    <dgm:pt modelId="{CE388977-28FA-4B9B-86D9-61E1A796C192}" type="parTrans" cxnId="{97FEF197-02F1-4B36-809D-935F7425A6CB}">
      <dgm:prSet/>
      <dgm:spPr/>
      <dgm:t>
        <a:bodyPr/>
        <a:lstStyle/>
        <a:p>
          <a:endParaRPr lang="en-US"/>
        </a:p>
      </dgm:t>
    </dgm:pt>
    <dgm:pt modelId="{79224E0A-D03C-46FD-9B83-A023692B141C}" type="sibTrans" cxnId="{97FEF197-02F1-4B36-809D-935F7425A6CB}">
      <dgm:prSet/>
      <dgm:spPr/>
      <dgm:t>
        <a:bodyPr/>
        <a:lstStyle/>
        <a:p>
          <a:endParaRPr lang="en-US"/>
        </a:p>
      </dgm:t>
    </dgm:pt>
    <dgm:pt modelId="{9FF8EFE2-2DEB-4CE8-9D9C-90856BD3EE12}">
      <dgm:prSet/>
      <dgm:spPr/>
      <dgm:t>
        <a:bodyPr/>
        <a:lstStyle/>
        <a:p>
          <a:r>
            <a:rPr lang="en-US"/>
            <a:t>The blue question mark icon on each page can provide additional information if you are unsure how to answer a question</a:t>
          </a:r>
        </a:p>
      </dgm:t>
    </dgm:pt>
    <dgm:pt modelId="{DFE064EC-A461-4807-ADEB-E49671E7719C}" type="parTrans" cxnId="{EBCB7448-00A6-4798-9385-4C82CEEACB77}">
      <dgm:prSet/>
      <dgm:spPr/>
      <dgm:t>
        <a:bodyPr/>
        <a:lstStyle/>
        <a:p>
          <a:endParaRPr lang="en-US"/>
        </a:p>
      </dgm:t>
    </dgm:pt>
    <dgm:pt modelId="{B98D38F5-C57E-4237-8713-C9741EC17301}" type="sibTrans" cxnId="{EBCB7448-00A6-4798-9385-4C82CEEACB77}">
      <dgm:prSet/>
      <dgm:spPr/>
      <dgm:t>
        <a:bodyPr/>
        <a:lstStyle/>
        <a:p>
          <a:endParaRPr lang="en-US"/>
        </a:p>
      </dgm:t>
    </dgm:pt>
    <dgm:pt modelId="{C6505325-1440-4815-AA43-1A71A397D98E}">
      <dgm:prSet/>
      <dgm:spPr/>
      <dgm:t>
        <a:bodyPr/>
        <a:lstStyle/>
        <a:p>
          <a:r>
            <a:rPr lang="en-US"/>
            <a:t>The FAFSA needs to be submitted every year. Mark your calendar so you don’t forget to apply next year!</a:t>
          </a:r>
        </a:p>
      </dgm:t>
    </dgm:pt>
    <dgm:pt modelId="{BFED92A9-0533-4BCF-962F-3EEA4C545F58}" type="parTrans" cxnId="{E55523F7-5127-4968-8E7F-0E921F472B68}">
      <dgm:prSet/>
      <dgm:spPr/>
      <dgm:t>
        <a:bodyPr/>
        <a:lstStyle/>
        <a:p>
          <a:endParaRPr lang="en-US"/>
        </a:p>
      </dgm:t>
    </dgm:pt>
    <dgm:pt modelId="{7FF1242B-C4D8-4D20-A670-50D6B8048CCA}" type="sibTrans" cxnId="{E55523F7-5127-4968-8E7F-0E921F472B68}">
      <dgm:prSet/>
      <dgm:spPr/>
      <dgm:t>
        <a:bodyPr/>
        <a:lstStyle/>
        <a:p>
          <a:endParaRPr lang="en-US"/>
        </a:p>
      </dgm:t>
    </dgm:pt>
    <dgm:pt modelId="{918DB5F5-4DA1-452D-B958-44C437436FA6}" type="pres">
      <dgm:prSet presAssocID="{837E8ABD-5321-498F-B30F-D964327193A2}" presName="vert0" presStyleCnt="0">
        <dgm:presLayoutVars>
          <dgm:dir/>
          <dgm:animOne val="branch"/>
          <dgm:animLvl val="lvl"/>
        </dgm:presLayoutVars>
      </dgm:prSet>
      <dgm:spPr/>
    </dgm:pt>
    <dgm:pt modelId="{47615C4C-05C4-4801-BA80-93579EC7CC51}" type="pres">
      <dgm:prSet presAssocID="{ECD987EC-FFF5-4A69-A398-DF2CDD75A07A}" presName="thickLine" presStyleLbl="alignNode1" presStyleIdx="0" presStyleCnt="4"/>
      <dgm:spPr/>
    </dgm:pt>
    <dgm:pt modelId="{CDE793C5-021A-440E-8294-303BD8F8E064}" type="pres">
      <dgm:prSet presAssocID="{ECD987EC-FFF5-4A69-A398-DF2CDD75A07A}" presName="horz1" presStyleCnt="0"/>
      <dgm:spPr/>
    </dgm:pt>
    <dgm:pt modelId="{E3101314-F74A-486F-A121-D16973179FBC}" type="pres">
      <dgm:prSet presAssocID="{ECD987EC-FFF5-4A69-A398-DF2CDD75A07A}" presName="tx1" presStyleLbl="revTx" presStyleIdx="0" presStyleCnt="4"/>
      <dgm:spPr/>
    </dgm:pt>
    <dgm:pt modelId="{A7C5CF82-E067-429E-9E85-BBA73DAECCDB}" type="pres">
      <dgm:prSet presAssocID="{ECD987EC-FFF5-4A69-A398-DF2CDD75A07A}" presName="vert1" presStyleCnt="0"/>
      <dgm:spPr/>
    </dgm:pt>
    <dgm:pt modelId="{D0B2B436-6CF1-436F-9A49-000BAFBECFDB}" type="pres">
      <dgm:prSet presAssocID="{897AEEFE-74E6-46CF-B7B2-ED0D86A43E40}" presName="thickLine" presStyleLbl="alignNode1" presStyleIdx="1" presStyleCnt="4"/>
      <dgm:spPr/>
    </dgm:pt>
    <dgm:pt modelId="{3326E97A-6629-431E-96E8-9E9E1BA6A701}" type="pres">
      <dgm:prSet presAssocID="{897AEEFE-74E6-46CF-B7B2-ED0D86A43E40}" presName="horz1" presStyleCnt="0"/>
      <dgm:spPr/>
    </dgm:pt>
    <dgm:pt modelId="{AB00917C-64D3-46CD-B759-318E574A68CC}" type="pres">
      <dgm:prSet presAssocID="{897AEEFE-74E6-46CF-B7B2-ED0D86A43E40}" presName="tx1" presStyleLbl="revTx" presStyleIdx="1" presStyleCnt="4"/>
      <dgm:spPr/>
    </dgm:pt>
    <dgm:pt modelId="{753BA8DC-20E6-4971-85B5-8DDC3B143A22}" type="pres">
      <dgm:prSet presAssocID="{897AEEFE-74E6-46CF-B7B2-ED0D86A43E40}" presName="vert1" presStyleCnt="0"/>
      <dgm:spPr/>
    </dgm:pt>
    <dgm:pt modelId="{1032CDB4-8534-44DF-98A2-28810E34CD6A}" type="pres">
      <dgm:prSet presAssocID="{9FF8EFE2-2DEB-4CE8-9D9C-90856BD3EE12}" presName="thickLine" presStyleLbl="alignNode1" presStyleIdx="2" presStyleCnt="4"/>
      <dgm:spPr/>
    </dgm:pt>
    <dgm:pt modelId="{556AB091-16B0-4F09-8C5A-1C4869910BD6}" type="pres">
      <dgm:prSet presAssocID="{9FF8EFE2-2DEB-4CE8-9D9C-90856BD3EE12}" presName="horz1" presStyleCnt="0"/>
      <dgm:spPr/>
    </dgm:pt>
    <dgm:pt modelId="{C770B188-DBBC-48CB-A71B-CE6800AE98E8}" type="pres">
      <dgm:prSet presAssocID="{9FF8EFE2-2DEB-4CE8-9D9C-90856BD3EE12}" presName="tx1" presStyleLbl="revTx" presStyleIdx="2" presStyleCnt="4"/>
      <dgm:spPr/>
    </dgm:pt>
    <dgm:pt modelId="{937BD50B-EDCE-410E-BE6D-7162567FF062}" type="pres">
      <dgm:prSet presAssocID="{9FF8EFE2-2DEB-4CE8-9D9C-90856BD3EE12}" presName="vert1" presStyleCnt="0"/>
      <dgm:spPr/>
    </dgm:pt>
    <dgm:pt modelId="{E30DB371-13FF-49F1-BEB0-8172E94E6B76}" type="pres">
      <dgm:prSet presAssocID="{C6505325-1440-4815-AA43-1A71A397D98E}" presName="thickLine" presStyleLbl="alignNode1" presStyleIdx="3" presStyleCnt="4"/>
      <dgm:spPr/>
    </dgm:pt>
    <dgm:pt modelId="{57363080-3A1F-45FB-843E-B7A4A9823717}" type="pres">
      <dgm:prSet presAssocID="{C6505325-1440-4815-AA43-1A71A397D98E}" presName="horz1" presStyleCnt="0"/>
      <dgm:spPr/>
    </dgm:pt>
    <dgm:pt modelId="{4C3291BF-366D-44B7-9C98-CCC9E6E75B9B}" type="pres">
      <dgm:prSet presAssocID="{C6505325-1440-4815-AA43-1A71A397D98E}" presName="tx1" presStyleLbl="revTx" presStyleIdx="3" presStyleCnt="4"/>
      <dgm:spPr/>
    </dgm:pt>
    <dgm:pt modelId="{A6C4014F-6634-43DF-B2F5-8E3D10AAB8F9}" type="pres">
      <dgm:prSet presAssocID="{C6505325-1440-4815-AA43-1A71A397D98E}" presName="vert1" presStyleCnt="0"/>
      <dgm:spPr/>
    </dgm:pt>
  </dgm:ptLst>
  <dgm:cxnLst>
    <dgm:cxn modelId="{E7BF0133-B5A3-49C3-803D-443AA0B933C9}" srcId="{837E8ABD-5321-498F-B30F-D964327193A2}" destId="{ECD987EC-FFF5-4A69-A398-DF2CDD75A07A}" srcOrd="0" destOrd="0" parTransId="{1D0BA872-1C74-459F-82E5-F54E5FB355A7}" sibTransId="{F36167D1-9979-49E0-B4F0-C5474C7A83A8}"/>
    <dgm:cxn modelId="{D6FFF73A-2364-439A-9D60-388912506738}" type="presOf" srcId="{C6505325-1440-4815-AA43-1A71A397D98E}" destId="{4C3291BF-366D-44B7-9C98-CCC9E6E75B9B}" srcOrd="0" destOrd="0" presId="urn:microsoft.com/office/officeart/2008/layout/LinedList"/>
    <dgm:cxn modelId="{EBCB7448-00A6-4798-9385-4C82CEEACB77}" srcId="{837E8ABD-5321-498F-B30F-D964327193A2}" destId="{9FF8EFE2-2DEB-4CE8-9D9C-90856BD3EE12}" srcOrd="2" destOrd="0" parTransId="{DFE064EC-A461-4807-ADEB-E49671E7719C}" sibTransId="{B98D38F5-C57E-4237-8713-C9741EC17301}"/>
    <dgm:cxn modelId="{6B118F52-B3AF-4025-B4C5-E419FEA51BA5}" type="presOf" srcId="{ECD987EC-FFF5-4A69-A398-DF2CDD75A07A}" destId="{E3101314-F74A-486F-A121-D16973179FBC}" srcOrd="0" destOrd="0" presId="urn:microsoft.com/office/officeart/2008/layout/LinedList"/>
    <dgm:cxn modelId="{86BC7B96-AE6B-4F52-815B-8B80552D7DD8}" type="presOf" srcId="{897AEEFE-74E6-46CF-B7B2-ED0D86A43E40}" destId="{AB00917C-64D3-46CD-B759-318E574A68CC}" srcOrd="0" destOrd="0" presId="urn:microsoft.com/office/officeart/2008/layout/LinedList"/>
    <dgm:cxn modelId="{97FEF197-02F1-4B36-809D-935F7425A6CB}" srcId="{837E8ABD-5321-498F-B30F-D964327193A2}" destId="{897AEEFE-74E6-46CF-B7B2-ED0D86A43E40}" srcOrd="1" destOrd="0" parTransId="{CE388977-28FA-4B9B-86D9-61E1A796C192}" sibTransId="{79224E0A-D03C-46FD-9B83-A023692B141C}"/>
    <dgm:cxn modelId="{C67C229D-65DD-4BA6-BB2B-017693F66D71}" type="presOf" srcId="{837E8ABD-5321-498F-B30F-D964327193A2}" destId="{918DB5F5-4DA1-452D-B958-44C437436FA6}" srcOrd="0" destOrd="0" presId="urn:microsoft.com/office/officeart/2008/layout/LinedList"/>
    <dgm:cxn modelId="{D6A27CC3-B7EF-422D-8FB3-CE54C1ECB975}" type="presOf" srcId="{9FF8EFE2-2DEB-4CE8-9D9C-90856BD3EE12}" destId="{C770B188-DBBC-48CB-A71B-CE6800AE98E8}" srcOrd="0" destOrd="0" presId="urn:microsoft.com/office/officeart/2008/layout/LinedList"/>
    <dgm:cxn modelId="{E55523F7-5127-4968-8E7F-0E921F472B68}" srcId="{837E8ABD-5321-498F-B30F-D964327193A2}" destId="{C6505325-1440-4815-AA43-1A71A397D98E}" srcOrd="3" destOrd="0" parTransId="{BFED92A9-0533-4BCF-962F-3EEA4C545F58}" sibTransId="{7FF1242B-C4D8-4D20-A670-50D6B8048CCA}"/>
    <dgm:cxn modelId="{0C3E476D-7B87-4BD1-B6EE-6CBB94BEA782}" type="presParOf" srcId="{918DB5F5-4DA1-452D-B958-44C437436FA6}" destId="{47615C4C-05C4-4801-BA80-93579EC7CC51}" srcOrd="0" destOrd="0" presId="urn:microsoft.com/office/officeart/2008/layout/LinedList"/>
    <dgm:cxn modelId="{AD9248EB-A17A-4CD0-9339-7D1569F2DADC}" type="presParOf" srcId="{918DB5F5-4DA1-452D-B958-44C437436FA6}" destId="{CDE793C5-021A-440E-8294-303BD8F8E064}" srcOrd="1" destOrd="0" presId="urn:microsoft.com/office/officeart/2008/layout/LinedList"/>
    <dgm:cxn modelId="{F152EE8B-9EF4-42A0-8536-6D10498132A4}" type="presParOf" srcId="{CDE793C5-021A-440E-8294-303BD8F8E064}" destId="{E3101314-F74A-486F-A121-D16973179FBC}" srcOrd="0" destOrd="0" presId="urn:microsoft.com/office/officeart/2008/layout/LinedList"/>
    <dgm:cxn modelId="{37EC90AD-1544-4203-BE2D-EE860AC8E0E1}" type="presParOf" srcId="{CDE793C5-021A-440E-8294-303BD8F8E064}" destId="{A7C5CF82-E067-429E-9E85-BBA73DAECCDB}" srcOrd="1" destOrd="0" presId="urn:microsoft.com/office/officeart/2008/layout/LinedList"/>
    <dgm:cxn modelId="{A2006D74-81A8-43BD-BA02-492C889F14FF}" type="presParOf" srcId="{918DB5F5-4DA1-452D-B958-44C437436FA6}" destId="{D0B2B436-6CF1-436F-9A49-000BAFBECFDB}" srcOrd="2" destOrd="0" presId="urn:microsoft.com/office/officeart/2008/layout/LinedList"/>
    <dgm:cxn modelId="{46D99EC4-C0E3-4A86-BB50-80CEF47E46C7}" type="presParOf" srcId="{918DB5F5-4DA1-452D-B958-44C437436FA6}" destId="{3326E97A-6629-431E-96E8-9E9E1BA6A701}" srcOrd="3" destOrd="0" presId="urn:microsoft.com/office/officeart/2008/layout/LinedList"/>
    <dgm:cxn modelId="{AA8E6C59-E761-4D7A-8BD9-58C50F7E1DA1}" type="presParOf" srcId="{3326E97A-6629-431E-96E8-9E9E1BA6A701}" destId="{AB00917C-64D3-46CD-B759-318E574A68CC}" srcOrd="0" destOrd="0" presId="urn:microsoft.com/office/officeart/2008/layout/LinedList"/>
    <dgm:cxn modelId="{1C358BF0-7440-45D8-9C20-162D5A24E6F5}" type="presParOf" srcId="{3326E97A-6629-431E-96E8-9E9E1BA6A701}" destId="{753BA8DC-20E6-4971-85B5-8DDC3B143A22}" srcOrd="1" destOrd="0" presId="urn:microsoft.com/office/officeart/2008/layout/LinedList"/>
    <dgm:cxn modelId="{76048544-492B-4770-9ABA-65FD1F3AD089}" type="presParOf" srcId="{918DB5F5-4DA1-452D-B958-44C437436FA6}" destId="{1032CDB4-8534-44DF-98A2-28810E34CD6A}" srcOrd="4" destOrd="0" presId="urn:microsoft.com/office/officeart/2008/layout/LinedList"/>
    <dgm:cxn modelId="{FDF04D63-F6E8-434F-B1D8-2A9EF111AE1D}" type="presParOf" srcId="{918DB5F5-4DA1-452D-B958-44C437436FA6}" destId="{556AB091-16B0-4F09-8C5A-1C4869910BD6}" srcOrd="5" destOrd="0" presId="urn:microsoft.com/office/officeart/2008/layout/LinedList"/>
    <dgm:cxn modelId="{A64E53AA-20AE-4AD4-8494-E6A403769C8F}" type="presParOf" srcId="{556AB091-16B0-4F09-8C5A-1C4869910BD6}" destId="{C770B188-DBBC-48CB-A71B-CE6800AE98E8}" srcOrd="0" destOrd="0" presId="urn:microsoft.com/office/officeart/2008/layout/LinedList"/>
    <dgm:cxn modelId="{E4AD0B32-342F-4FAF-991D-1EE501FCE9C3}" type="presParOf" srcId="{556AB091-16B0-4F09-8C5A-1C4869910BD6}" destId="{937BD50B-EDCE-410E-BE6D-7162567FF062}" srcOrd="1" destOrd="0" presId="urn:microsoft.com/office/officeart/2008/layout/LinedList"/>
    <dgm:cxn modelId="{BF77BCA9-B543-446E-B627-42357A6C0F50}" type="presParOf" srcId="{918DB5F5-4DA1-452D-B958-44C437436FA6}" destId="{E30DB371-13FF-49F1-BEB0-8172E94E6B76}" srcOrd="6" destOrd="0" presId="urn:microsoft.com/office/officeart/2008/layout/LinedList"/>
    <dgm:cxn modelId="{2399718F-E14C-45B6-93C8-212983E20062}" type="presParOf" srcId="{918DB5F5-4DA1-452D-B958-44C437436FA6}" destId="{57363080-3A1F-45FB-843E-B7A4A9823717}" srcOrd="7" destOrd="0" presId="urn:microsoft.com/office/officeart/2008/layout/LinedList"/>
    <dgm:cxn modelId="{A4E5DE10-A7ED-4D5B-BF25-EE7649062E3D}" type="presParOf" srcId="{57363080-3A1F-45FB-843E-B7A4A9823717}" destId="{4C3291BF-366D-44B7-9C98-CCC9E6E75B9B}" srcOrd="0" destOrd="0" presId="urn:microsoft.com/office/officeart/2008/layout/LinedList"/>
    <dgm:cxn modelId="{C85921A2-78A3-4019-A25E-F750FA08B19B}" type="presParOf" srcId="{57363080-3A1F-45FB-843E-B7A4A9823717}" destId="{A6C4014F-6634-43DF-B2F5-8E3D10AAB8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59589-AB60-4433-B676-11C568E5FEE7}">
      <dsp:nvSpPr>
        <dsp:cNvPr id="0" name=""/>
        <dsp:cNvSpPr/>
      </dsp:nvSpPr>
      <dsp:spPr>
        <a:xfrm>
          <a:off x="920" y="222943"/>
          <a:ext cx="3232267" cy="2052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121A1-1CF4-40B9-A281-089DF69DC492}">
      <dsp:nvSpPr>
        <dsp:cNvPr id="0" name=""/>
        <dsp:cNvSpPr/>
      </dsp:nvSpPr>
      <dsp:spPr>
        <a:xfrm>
          <a:off x="360061" y="564126"/>
          <a:ext cx="3232267" cy="2052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Cost of Attendance</a:t>
          </a:r>
          <a:r>
            <a:rPr lang="en-US" sz="2500" kern="1200"/>
            <a:t> minus  </a:t>
          </a:r>
          <a:r>
            <a:rPr lang="en-US" sz="2500" b="1" kern="1200"/>
            <a:t>Expected Family Contribution</a:t>
          </a:r>
          <a:r>
            <a:rPr lang="en-US" sz="2500" kern="1200"/>
            <a:t> = </a:t>
          </a:r>
          <a:r>
            <a:rPr lang="en-US" sz="2500" b="1" kern="1200"/>
            <a:t>Financial Need</a:t>
          </a:r>
          <a:endParaRPr lang="en-US" sz="2500" kern="1200"/>
        </a:p>
      </dsp:txBody>
      <dsp:txXfrm>
        <a:off x="420176" y="624241"/>
        <a:ext cx="3112037" cy="1932260"/>
      </dsp:txXfrm>
    </dsp:sp>
    <dsp:sp modelId="{3A0C5202-F9F8-4FA9-945F-76443D1CD973}">
      <dsp:nvSpPr>
        <dsp:cNvPr id="0" name=""/>
        <dsp:cNvSpPr/>
      </dsp:nvSpPr>
      <dsp:spPr>
        <a:xfrm>
          <a:off x="3951470" y="222943"/>
          <a:ext cx="3232267" cy="2052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CFD6-674E-40C1-9083-451029FAA4CA}">
      <dsp:nvSpPr>
        <dsp:cNvPr id="0" name=""/>
        <dsp:cNvSpPr/>
      </dsp:nvSpPr>
      <dsp:spPr>
        <a:xfrm>
          <a:off x="4310611" y="564126"/>
          <a:ext cx="3232267" cy="2052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Financial need</a:t>
          </a:r>
          <a:r>
            <a:rPr lang="en-US" sz="2500" kern="1200"/>
            <a:t> is what a school is trying to meet when awarding need-based aid</a:t>
          </a:r>
        </a:p>
      </dsp:txBody>
      <dsp:txXfrm>
        <a:off x="4370726" y="624241"/>
        <a:ext cx="3112037" cy="193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9E6C2-58EA-44E0-BEC9-D7412DCD89E5}">
      <dsp:nvSpPr>
        <dsp:cNvPr id="0" name=""/>
        <dsp:cNvSpPr/>
      </dsp:nvSpPr>
      <dsp:spPr>
        <a:xfrm>
          <a:off x="0" y="417"/>
          <a:ext cx="8520600" cy="975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EF481-6982-45AF-9BAB-6832831AA7FE}">
      <dsp:nvSpPr>
        <dsp:cNvPr id="0" name=""/>
        <dsp:cNvSpPr/>
      </dsp:nvSpPr>
      <dsp:spPr>
        <a:xfrm>
          <a:off x="295202" y="219989"/>
          <a:ext cx="536731" cy="536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A25A-9BBD-4F49-B497-25849733D5CC}">
      <dsp:nvSpPr>
        <dsp:cNvPr id="0" name=""/>
        <dsp:cNvSpPr/>
      </dsp:nvSpPr>
      <dsp:spPr>
        <a:xfrm>
          <a:off x="1127136" y="417"/>
          <a:ext cx="3834270" cy="97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Are any grants or scholarships renewable every year?</a:t>
          </a:r>
        </a:p>
      </dsp:txBody>
      <dsp:txXfrm>
        <a:off x="1127136" y="417"/>
        <a:ext cx="3834270" cy="975875"/>
      </dsp:txXfrm>
    </dsp:sp>
    <dsp:sp modelId="{B1B91085-4B0A-4251-A473-3397AA59973A}">
      <dsp:nvSpPr>
        <dsp:cNvPr id="0" name=""/>
        <dsp:cNvSpPr/>
      </dsp:nvSpPr>
      <dsp:spPr>
        <a:xfrm>
          <a:off x="4961406" y="417"/>
          <a:ext cx="3559193" cy="97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so, what conditions does the student need to meet to keep the scholarship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Are there any other conditions or requirements for the scholarship?</a:t>
          </a:r>
        </a:p>
      </dsp:txBody>
      <dsp:txXfrm>
        <a:off x="4961406" y="417"/>
        <a:ext cx="3559193" cy="975875"/>
      </dsp:txXfrm>
    </dsp:sp>
    <dsp:sp modelId="{2870CC89-A328-4941-A879-BA8FDD9BEE40}">
      <dsp:nvSpPr>
        <dsp:cNvPr id="0" name=""/>
        <dsp:cNvSpPr/>
      </dsp:nvSpPr>
      <dsp:spPr>
        <a:xfrm>
          <a:off x="0" y="1220262"/>
          <a:ext cx="8520600" cy="975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157DF-3B1C-4D3A-89ED-704C3F2B0D91}">
      <dsp:nvSpPr>
        <dsp:cNvPr id="0" name=""/>
        <dsp:cNvSpPr/>
      </dsp:nvSpPr>
      <dsp:spPr>
        <a:xfrm>
          <a:off x="295202" y="1439834"/>
          <a:ext cx="536731" cy="536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CEC77-2B4A-4D91-AB5A-CC481E0EE19E}">
      <dsp:nvSpPr>
        <dsp:cNvPr id="0" name=""/>
        <dsp:cNvSpPr/>
      </dsp:nvSpPr>
      <dsp:spPr>
        <a:xfrm>
          <a:off x="1127136" y="1220262"/>
          <a:ext cx="7393463" cy="97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will an outside scholarship affect this award letter?</a:t>
          </a:r>
        </a:p>
      </dsp:txBody>
      <dsp:txXfrm>
        <a:off x="1127136" y="1220262"/>
        <a:ext cx="7393463" cy="975875"/>
      </dsp:txXfrm>
    </dsp:sp>
    <dsp:sp modelId="{DA20D531-9C2F-465B-8A57-03E0E2696B9D}">
      <dsp:nvSpPr>
        <dsp:cNvPr id="0" name=""/>
        <dsp:cNvSpPr/>
      </dsp:nvSpPr>
      <dsp:spPr>
        <a:xfrm>
          <a:off x="0" y="2440106"/>
          <a:ext cx="8520600" cy="975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95C7-7D5A-4FBE-8FA7-403130D912FD}">
      <dsp:nvSpPr>
        <dsp:cNvPr id="0" name=""/>
        <dsp:cNvSpPr/>
      </dsp:nvSpPr>
      <dsp:spPr>
        <a:xfrm>
          <a:off x="295202" y="2659679"/>
          <a:ext cx="536731" cy="5367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5E88-1170-40C6-BFB3-8AFDC13F270D}">
      <dsp:nvSpPr>
        <dsp:cNvPr id="0" name=""/>
        <dsp:cNvSpPr/>
      </dsp:nvSpPr>
      <dsp:spPr>
        <a:xfrm>
          <a:off x="1127136" y="2440106"/>
          <a:ext cx="7393463" cy="97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offered work study, what is the process for finding a job, what is the pay rate and is there a minimum or maximum number of hours required?</a:t>
          </a:r>
        </a:p>
      </dsp:txBody>
      <dsp:txXfrm>
        <a:off x="1127136" y="2440106"/>
        <a:ext cx="7393463" cy="975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ECAE1-4539-4153-B381-329A40E63B0B}">
      <dsp:nvSpPr>
        <dsp:cNvPr id="0" name=""/>
        <dsp:cNvSpPr/>
      </dsp:nvSpPr>
      <dsp:spPr>
        <a:xfrm>
          <a:off x="0" y="1344"/>
          <a:ext cx="47761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3481E-58D7-4FBA-89F2-2C991259AEFF}">
      <dsp:nvSpPr>
        <dsp:cNvPr id="0" name=""/>
        <dsp:cNvSpPr/>
      </dsp:nvSpPr>
      <dsp:spPr>
        <a:xfrm>
          <a:off x="0" y="1344"/>
          <a:ext cx="4776107" cy="91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Application opens October 1st</a:t>
          </a:r>
        </a:p>
      </dsp:txBody>
      <dsp:txXfrm>
        <a:off x="0" y="1344"/>
        <a:ext cx="4776107" cy="916648"/>
      </dsp:txXfrm>
    </dsp:sp>
    <dsp:sp modelId="{337E7602-6137-48AC-90F1-59638165495D}">
      <dsp:nvSpPr>
        <dsp:cNvPr id="0" name=""/>
        <dsp:cNvSpPr/>
      </dsp:nvSpPr>
      <dsp:spPr>
        <a:xfrm>
          <a:off x="0" y="917993"/>
          <a:ext cx="47761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D1DF5-C4EF-4F07-BD5A-98ED2BC82A4E}">
      <dsp:nvSpPr>
        <dsp:cNvPr id="0" name=""/>
        <dsp:cNvSpPr/>
      </dsp:nvSpPr>
      <dsp:spPr>
        <a:xfrm>
          <a:off x="0" y="917993"/>
          <a:ext cx="4776107" cy="91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Submitted online</a:t>
          </a:r>
        </a:p>
      </dsp:txBody>
      <dsp:txXfrm>
        <a:off x="0" y="917993"/>
        <a:ext cx="4776107" cy="916648"/>
      </dsp:txXfrm>
    </dsp:sp>
    <dsp:sp modelId="{2D2E46AF-1EE3-4B07-99A2-34FC8C522189}">
      <dsp:nvSpPr>
        <dsp:cNvPr id="0" name=""/>
        <dsp:cNvSpPr/>
      </dsp:nvSpPr>
      <dsp:spPr>
        <a:xfrm>
          <a:off x="0" y="1834641"/>
          <a:ext cx="47761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5B3A4-555A-48D7-BAA9-B5696E55CA10}">
      <dsp:nvSpPr>
        <dsp:cNvPr id="0" name=""/>
        <dsp:cNvSpPr/>
      </dsp:nvSpPr>
      <dsp:spPr>
        <a:xfrm>
          <a:off x="0" y="1834641"/>
          <a:ext cx="4776107" cy="91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Used at all colleges that award federal financial aid</a:t>
          </a:r>
        </a:p>
      </dsp:txBody>
      <dsp:txXfrm>
        <a:off x="0" y="1834641"/>
        <a:ext cx="4776107" cy="916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5E84-8280-40D4-ABB8-68E8C46FBF62}">
      <dsp:nvSpPr>
        <dsp:cNvPr id="0" name=""/>
        <dsp:cNvSpPr/>
      </dsp:nvSpPr>
      <dsp:spPr>
        <a:xfrm>
          <a:off x="0" y="45489"/>
          <a:ext cx="754380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May be selected for verification</a:t>
          </a:r>
        </a:p>
      </dsp:txBody>
      <dsp:txXfrm>
        <a:off x="42663" y="88152"/>
        <a:ext cx="7458474" cy="788627"/>
      </dsp:txXfrm>
    </dsp:sp>
    <dsp:sp modelId="{329FBFBE-C4F4-412E-AB94-FC56AAFDDC6B}">
      <dsp:nvSpPr>
        <dsp:cNvPr id="0" name=""/>
        <dsp:cNvSpPr/>
      </dsp:nvSpPr>
      <dsp:spPr>
        <a:xfrm>
          <a:off x="0" y="982803"/>
          <a:ext cx="754380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Info is sent to colleges. Each college you are accepted to will send a financial aid letter</a:t>
          </a:r>
        </a:p>
      </dsp:txBody>
      <dsp:txXfrm>
        <a:off x="42663" y="1025466"/>
        <a:ext cx="7458474" cy="788627"/>
      </dsp:txXfrm>
    </dsp:sp>
    <dsp:sp modelId="{30434FAE-D674-4943-8DAC-F6D25CF33E31}">
      <dsp:nvSpPr>
        <dsp:cNvPr id="0" name=""/>
        <dsp:cNvSpPr/>
      </dsp:nvSpPr>
      <dsp:spPr>
        <a:xfrm>
          <a:off x="0" y="1920116"/>
          <a:ext cx="754380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If you apply to any additional colleges, be sure to add them to your </a:t>
          </a:r>
          <a:r>
            <a:rPr lang="en-US" sz="2200" kern="1200" dirty="0" err="1"/>
            <a:t>fafsa</a:t>
          </a:r>
          <a:endParaRPr lang="en-US" sz="2200" kern="1200" dirty="0"/>
        </a:p>
      </dsp:txBody>
      <dsp:txXfrm>
        <a:off x="42663" y="1962779"/>
        <a:ext cx="7458474" cy="788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5C4C-05C4-4801-BA80-93579EC7CC51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01314-F74A-486F-A121-D16973179FBC}">
      <dsp:nvSpPr>
        <dsp:cNvPr id="0" name=""/>
        <dsp:cNvSpPr/>
      </dsp:nvSpPr>
      <dsp:spPr>
        <a:xfrm>
          <a:off x="0" y="0"/>
          <a:ext cx="5098256" cy="105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 sure to triple check information such as social security numbers, birthdays, and name spelling</a:t>
          </a:r>
        </a:p>
      </dsp:txBody>
      <dsp:txXfrm>
        <a:off x="0" y="0"/>
        <a:ext cx="5098256" cy="1059358"/>
      </dsp:txXfrm>
    </dsp:sp>
    <dsp:sp modelId="{D0B2B436-6CF1-436F-9A49-000BAFBECFDB}">
      <dsp:nvSpPr>
        <dsp:cNvPr id="0" name=""/>
        <dsp:cNvSpPr/>
      </dsp:nvSpPr>
      <dsp:spPr>
        <a:xfrm>
          <a:off x="0" y="1059358"/>
          <a:ext cx="5098256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0917C-64D3-46CD-B759-318E574A68CC}">
      <dsp:nvSpPr>
        <dsp:cNvPr id="0" name=""/>
        <dsp:cNvSpPr/>
      </dsp:nvSpPr>
      <dsp:spPr>
        <a:xfrm>
          <a:off x="0" y="1059358"/>
          <a:ext cx="5098256" cy="105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 sure to watch your email, looking out for anything from federal student aid or the colleges you applied to</a:t>
          </a:r>
        </a:p>
      </dsp:txBody>
      <dsp:txXfrm>
        <a:off x="0" y="1059358"/>
        <a:ext cx="5098256" cy="1059358"/>
      </dsp:txXfrm>
    </dsp:sp>
    <dsp:sp modelId="{1032CDB4-8534-44DF-98A2-28810E34CD6A}">
      <dsp:nvSpPr>
        <dsp:cNvPr id="0" name=""/>
        <dsp:cNvSpPr/>
      </dsp:nvSpPr>
      <dsp:spPr>
        <a:xfrm>
          <a:off x="0" y="2118717"/>
          <a:ext cx="5098256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0B188-DBBC-48CB-A71B-CE6800AE98E8}">
      <dsp:nvSpPr>
        <dsp:cNvPr id="0" name=""/>
        <dsp:cNvSpPr/>
      </dsp:nvSpPr>
      <dsp:spPr>
        <a:xfrm>
          <a:off x="0" y="2118717"/>
          <a:ext cx="5098256" cy="105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blue question mark icon on each page can provide additional information if you are unsure how to answer a question</a:t>
          </a:r>
        </a:p>
      </dsp:txBody>
      <dsp:txXfrm>
        <a:off x="0" y="2118717"/>
        <a:ext cx="5098256" cy="1059358"/>
      </dsp:txXfrm>
    </dsp:sp>
    <dsp:sp modelId="{E30DB371-13FF-49F1-BEB0-8172E94E6B76}">
      <dsp:nvSpPr>
        <dsp:cNvPr id="0" name=""/>
        <dsp:cNvSpPr/>
      </dsp:nvSpPr>
      <dsp:spPr>
        <a:xfrm>
          <a:off x="0" y="3178075"/>
          <a:ext cx="5098256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291BF-366D-44B7-9C98-CCC9E6E75B9B}">
      <dsp:nvSpPr>
        <dsp:cNvPr id="0" name=""/>
        <dsp:cNvSpPr/>
      </dsp:nvSpPr>
      <dsp:spPr>
        <a:xfrm>
          <a:off x="0" y="3178075"/>
          <a:ext cx="5098256" cy="105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FAFSA needs to be submitted every year. Mark your calendar so you don’t forget to apply next year!</a:t>
          </a:r>
        </a:p>
      </dsp:txBody>
      <dsp:txXfrm>
        <a:off x="0" y="3178075"/>
        <a:ext cx="5098256" cy="105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c4cb884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c4cb8848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c4cb884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c4cb884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0c4cb8848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0c4cb8848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c4cb8848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c4cb8848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0c4cb8848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0c4cb8848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c4cb8848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c4cb8848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d95140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d95140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d95140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d95140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c4cb8848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c4cb8848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15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c4cb8848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c4cb8848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0c4cb8848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0c4cb8848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c4cb8848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0c4cb8848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c4cb8848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0c4cb8848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c4cb8848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c4cb8848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77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0c4cb8848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0c4cb8848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c4cb884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c4cb8848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c4cb884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c4cb884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c4cb8848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c4cb8848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c4cb8848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c4cb8848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c4cb8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c4cb8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0c4cb8848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0c4cb8848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5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825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31004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7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45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17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283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6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41409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5767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26122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1678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0907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llegecost.ed.gov/net-price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he.mo.gov/fafsa-completion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ingmerry.com/" TargetMode="External"/><Relationship Id="rId2" Type="http://schemas.openxmlformats.org/officeDocument/2006/relationships/hyperlink" Target="https://bigfuture.collegeboard.org/pay-for-college/scholarship-search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jkcf.org/our-scholarships/" TargetMode="External"/><Relationship Id="rId5" Type="http://schemas.openxmlformats.org/officeDocument/2006/relationships/hyperlink" Target="https://www.questbridge.org/" TargetMode="External"/><Relationship Id="rId4" Type="http://schemas.openxmlformats.org/officeDocument/2006/relationships/hyperlink" Target="https://www.fastweb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inaid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Financial Aid/FAFSA</a:t>
            </a:r>
            <a:endParaRPr sz="60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March 15, 2022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1D7A6-1281-40F6-8CAB-F79019EB76B7}"/>
              </a:ext>
            </a:extLst>
          </p:cNvPr>
          <p:cNvSpPr txBox="1"/>
          <p:nvPr/>
        </p:nvSpPr>
        <p:spPr>
          <a:xfrm>
            <a:off x="6797488" y="4774168"/>
            <a:ext cx="33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Virginia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5499" y="1165608"/>
            <a:ext cx="4706750" cy="2812283"/>
          </a:xfrm>
          <a:prstGeom prst="rect">
            <a:avLst/>
          </a:prstGeom>
          <a:noFill/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072663" y="480060"/>
            <a:ext cx="2744435" cy="21945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50">
                <a:solidFill>
                  <a:srgbClr val="FFFFFF"/>
                </a:solidFill>
              </a:rPr>
              <a:t>How do Colleges Award Financial Aid?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Cost of Attendance</a:t>
            </a: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An estimate of the total cost to attend a college for one academic year.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Includes</a:t>
            </a:r>
            <a:r>
              <a:rPr lang="en" sz="1800" dirty="0">
                <a:solidFill>
                  <a:srgbClr val="000000"/>
                </a:solidFill>
              </a:rPr>
              <a:t>: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46975" y="2130775"/>
            <a:ext cx="3999900" cy="25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Direct Costs: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Tuition and fees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Room and board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924125" y="2130775"/>
            <a:ext cx="3999900" cy="26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Indirect Costs: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Books and supplies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Transportation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Personal Expenses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8A71-A90D-4D1F-B1AB-EC99879F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Example- UVA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BB3FB-A207-4EE3-9714-FFD4AD57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77735"/>
            <a:ext cx="3999900" cy="3091139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>
                <a:solidFill>
                  <a:srgbClr val="002060"/>
                </a:solidFill>
              </a:rPr>
              <a:t>Tuition and Fees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2B7D67-92C8-47D3-A183-4D64016D60D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396093"/>
            <a:ext cx="3999900" cy="3172782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>
                <a:solidFill>
                  <a:srgbClr val="002060"/>
                </a:solidFill>
              </a:rPr>
              <a:t>Living Expenses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7E0D2A-E459-453C-A41B-BFB376338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351812"/>
              </p:ext>
            </p:extLst>
          </p:nvPr>
        </p:nvGraphicFramePr>
        <p:xfrm>
          <a:off x="4832400" y="1741273"/>
          <a:ext cx="3773718" cy="2255307"/>
        </p:xfrm>
        <a:graphic>
          <a:graphicData uri="http://schemas.openxmlformats.org/drawingml/2006/table">
            <a:tbl>
              <a:tblPr/>
              <a:tblGrid>
                <a:gridCol w="1854150">
                  <a:extLst>
                    <a:ext uri="{9D8B030D-6E8A-4147-A177-3AD203B41FA5}">
                      <a16:colId xmlns:a16="http://schemas.microsoft.com/office/drawing/2014/main" val="2928539630"/>
                    </a:ext>
                  </a:extLst>
                </a:gridCol>
                <a:gridCol w="1919568">
                  <a:extLst>
                    <a:ext uri="{9D8B030D-6E8A-4147-A177-3AD203B41FA5}">
                      <a16:colId xmlns:a16="http://schemas.microsoft.com/office/drawing/2014/main" val="2042804059"/>
                    </a:ext>
                  </a:extLst>
                </a:gridCol>
              </a:tblGrid>
              <a:tr h="284287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Housing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7,080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3148"/>
                  </a:ext>
                </a:extLst>
              </a:tr>
              <a:tr h="284287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Dining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5,810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72664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Books and Supplies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1,400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19940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Personal Expenses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2,814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1534"/>
                  </a:ext>
                </a:extLst>
              </a:tr>
              <a:tr h="675194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Travel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440</a:t>
                      </a: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0091"/>
                  </a:ext>
                </a:extLst>
              </a:tr>
              <a:tr h="284287">
                <a:tc>
                  <a:txBody>
                    <a:bodyPr/>
                    <a:lstStyle/>
                    <a:p>
                      <a:r>
                        <a:rPr lang="en-US" sz="1000" b="0" dirty="0">
                          <a:effectLst/>
                          <a:latin typeface="ITC Franklin Gothic LT W01 Dm"/>
                        </a:rPr>
                        <a:t>Living Expenses Total</a:t>
                      </a:r>
                      <a:endParaRPr lang="en-US" sz="1000" dirty="0">
                        <a:effectLst/>
                      </a:endParaRP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effectLst/>
                          <a:latin typeface="ITC Franklin Gothic LT W01 Dm"/>
                        </a:rPr>
                        <a:t>17,544</a:t>
                      </a:r>
                      <a:endParaRPr lang="en-US" sz="1000" dirty="0">
                        <a:effectLst/>
                      </a:endParaRPr>
                    </a:p>
                  </a:txBody>
                  <a:tcPr marL="34634" marR="34634" marT="34634" marB="34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332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2D1C57-02C0-46BE-AD99-97F3FCFC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95179"/>
              </p:ext>
            </p:extLst>
          </p:nvPr>
        </p:nvGraphicFramePr>
        <p:xfrm>
          <a:off x="311700" y="1856579"/>
          <a:ext cx="4125166" cy="1873441"/>
        </p:xfrm>
        <a:graphic>
          <a:graphicData uri="http://schemas.openxmlformats.org/drawingml/2006/table">
            <a:tbl>
              <a:tblPr/>
              <a:tblGrid>
                <a:gridCol w="2321438">
                  <a:extLst>
                    <a:ext uri="{9D8B030D-6E8A-4147-A177-3AD203B41FA5}">
                      <a16:colId xmlns:a16="http://schemas.microsoft.com/office/drawing/2014/main" val="3812999402"/>
                    </a:ext>
                  </a:extLst>
                </a:gridCol>
                <a:gridCol w="1803728">
                  <a:extLst>
                    <a:ext uri="{9D8B030D-6E8A-4147-A177-3AD203B41FA5}">
                      <a16:colId xmlns:a16="http://schemas.microsoft.com/office/drawing/2014/main" val="3619169058"/>
                    </a:ext>
                  </a:extLst>
                </a:gridCol>
              </a:tblGrid>
              <a:tr h="675424"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ITC Franklin Gothic LT W01 Dm"/>
                        </a:rPr>
                        <a:t>College of Arts and Sciences, First Year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ITC Franklin Gothic LT W01 Dm"/>
                        </a:rPr>
                        <a:t>Virginian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39499"/>
                  </a:ext>
                </a:extLst>
              </a:tr>
              <a:tr h="39933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Tuition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14,878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04568"/>
                  </a:ext>
                </a:extLst>
              </a:tr>
              <a:tr h="39933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Fees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3,358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37050"/>
                  </a:ext>
                </a:extLst>
              </a:tr>
              <a:tr h="399339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  <a:latin typeface="ITC Franklin Gothic LT W01 Dm"/>
                        </a:rPr>
                        <a:t>Subtotal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  <a:latin typeface="ITC Franklin Gothic LT W01 Dm"/>
                        </a:rPr>
                        <a:t>18,236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061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C9A87C-C294-4B7A-AEF0-6EA53E9B6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13335"/>
              </p:ext>
            </p:extLst>
          </p:nvPr>
        </p:nvGraphicFramePr>
        <p:xfrm>
          <a:off x="2583548" y="4142090"/>
          <a:ext cx="4754411" cy="399339"/>
        </p:xfrm>
        <a:graphic>
          <a:graphicData uri="http://schemas.openxmlformats.org/drawingml/2006/table">
            <a:tbl>
              <a:tblPr/>
              <a:tblGrid>
                <a:gridCol w="2675546">
                  <a:extLst>
                    <a:ext uri="{9D8B030D-6E8A-4147-A177-3AD203B41FA5}">
                      <a16:colId xmlns:a16="http://schemas.microsoft.com/office/drawing/2014/main" val="4168996432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1903015257"/>
                    </a:ext>
                  </a:extLst>
                </a:gridCol>
              </a:tblGrid>
              <a:tr h="399339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ITC Franklin Gothic LT W01 Dm"/>
                        </a:rPr>
                        <a:t>Total Cost of Attendance</a:t>
                      </a:r>
                      <a:endParaRPr lang="en-US" sz="1800" b="1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ITC Franklin Gothic LT W01 Dm"/>
                        </a:rPr>
                        <a:t>35,780</a:t>
                      </a:r>
                      <a:endParaRPr lang="en-US" sz="1800" b="1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1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8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Expected Family Contribution (EFC)</a:t>
            </a:r>
            <a:endParaRPr sz="4200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342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" sz="4000" dirty="0">
                <a:solidFill>
                  <a:srgbClr val="000000"/>
                </a:solidFill>
              </a:rPr>
              <a:t>A number calculated by the FAFSA that colleges use to determine how much financial aid you’re eligible to receive</a:t>
            </a:r>
            <a:endParaRPr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6452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800" spc="-50"/>
              <a:t>Determining Financial Need</a:t>
            </a:r>
          </a:p>
        </p:txBody>
      </p:sp>
      <p:graphicFrame>
        <p:nvGraphicFramePr>
          <p:cNvPr id="149" name="Google Shape;147;p27">
            <a:extLst>
              <a:ext uri="{FF2B5EF4-FFF2-40B4-BE49-F238E27FC236}">
                <a16:creationId xmlns:a16="http://schemas.microsoft.com/office/drawing/2014/main" id="{BDD50C1E-9EF5-D74E-F794-C4FD06C5F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180529"/>
              </p:ext>
            </p:extLst>
          </p:nvPr>
        </p:nvGraphicFramePr>
        <p:xfrm>
          <a:off x="822722" y="157388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Aid Package or Award Letter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616529"/>
            <a:ext cx="8520600" cy="2952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000000"/>
                </a:solidFill>
              </a:rPr>
              <a:t>A letter or page on an online portal that tells a student how much financial aid they would receive if they attended that college</a:t>
            </a:r>
            <a:endParaRPr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6105832" y="479322"/>
            <a:ext cx="2551471" cy="27645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6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Sample Financial Aid Award Letter</a:t>
            </a: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8898" y="480060"/>
            <a:ext cx="5037365" cy="3790617"/>
          </a:xfrm>
          <a:prstGeom prst="rect">
            <a:avLst/>
          </a:prstGeom>
          <a:noFill/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325755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886200" y="476209"/>
            <a:ext cx="4776107" cy="1088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7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Comparing Award Letters</a:t>
            </a:r>
          </a:p>
        </p:txBody>
      </p:sp>
      <p:pic>
        <p:nvPicPr>
          <p:cNvPr id="173" name="Picture 172" descr="White calculator">
            <a:extLst>
              <a:ext uri="{FF2B5EF4-FFF2-40B4-BE49-F238E27FC236}">
                <a16:creationId xmlns:a16="http://schemas.microsoft.com/office/drawing/2014/main" id="{7904CF5B-E612-CB2A-AC7A-2D95E27D6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3" r="46106" b="-1"/>
          <a:stretch/>
        </p:blipFill>
        <p:spPr>
          <a:xfrm>
            <a:off x="20" y="-9096"/>
            <a:ext cx="3490702" cy="5152595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1564277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886200" y="1649185"/>
            <a:ext cx="4776107" cy="2752635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457200" lvl="0" indent="-381000" defTabSz="914400">
              <a:spcBef>
                <a:spcPts val="0"/>
              </a:spcBef>
              <a:spcAft>
                <a:spcPts val="600"/>
              </a:spcAft>
              <a:buSzPts val="2400"/>
              <a:buFont typeface="Calibri" panose="020F0502020204030204" pitchFamily="34" charset="0"/>
              <a:buChar char="●"/>
            </a:pPr>
            <a:r>
              <a:rPr lang="en-US" dirty="0"/>
              <a:t>Find the total cost of the school (Cost of Attendance)</a:t>
            </a:r>
          </a:p>
          <a:p>
            <a:pPr marL="457200" lvl="0" indent="-381000" defTabSz="914400">
              <a:spcBef>
                <a:spcPts val="0"/>
              </a:spcBef>
              <a:spcAft>
                <a:spcPts val="600"/>
              </a:spcAft>
              <a:buSzPts val="2400"/>
              <a:buFont typeface="Calibri" panose="020F0502020204030204" pitchFamily="34" charset="0"/>
              <a:buChar char="●"/>
            </a:pPr>
            <a:r>
              <a:rPr lang="en-US" dirty="0"/>
              <a:t>Subtract money you don’t have to pay back first (scholarships and grants)</a:t>
            </a:r>
          </a:p>
          <a:p>
            <a:pPr marL="914400" lvl="1" indent="-381000" defTabSz="914400">
              <a:spcBef>
                <a:spcPts val="0"/>
              </a:spcBef>
              <a:spcAft>
                <a:spcPts val="600"/>
              </a:spcAft>
              <a:buSzPts val="2400"/>
              <a:buFont typeface="Calibri" panose="020F0502020204030204" pitchFamily="34" charset="0"/>
              <a:buChar char="○"/>
            </a:pPr>
            <a:r>
              <a:rPr lang="en-US" dirty="0"/>
              <a:t>Record that number</a:t>
            </a:r>
          </a:p>
          <a:p>
            <a:pPr marL="457200" lvl="0" indent="-381000" defTabSz="914400">
              <a:spcBef>
                <a:spcPts val="0"/>
              </a:spcBef>
              <a:spcAft>
                <a:spcPts val="600"/>
              </a:spcAft>
              <a:buSzPts val="2400"/>
              <a:buFont typeface="Calibri" panose="020F0502020204030204" pitchFamily="34" charset="0"/>
              <a:buChar char="●"/>
            </a:pPr>
            <a:r>
              <a:rPr lang="en-US" dirty="0"/>
              <a:t>Subtract loan money and work-study offered</a:t>
            </a:r>
          </a:p>
          <a:p>
            <a:pPr marL="457200" lvl="0" indent="-381000" defTabSz="914400">
              <a:spcBef>
                <a:spcPts val="0"/>
              </a:spcBef>
              <a:spcAft>
                <a:spcPts val="600"/>
              </a:spcAft>
              <a:buSzPts val="2400"/>
              <a:buFont typeface="Calibri" panose="020F0502020204030204" pitchFamily="34" charset="0"/>
              <a:buChar char="●"/>
            </a:pPr>
            <a:r>
              <a:rPr lang="en-US" dirty="0"/>
              <a:t>The amount left over is what you would need to pay out-of-pocket (or with other resources such as private loans)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A9BA-A62D-43F1-A9E7-4F277206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Net Price Calculator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59B7-FED1-4FCC-AAE0-2C931FF9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79763"/>
            <a:ext cx="8520600" cy="3189111"/>
          </a:xfrm>
        </p:spPr>
        <p:txBody>
          <a:bodyPr/>
          <a:lstStyle/>
          <a:p>
            <a:r>
              <a:rPr lang="en-US" dirty="0"/>
              <a:t>A tool that can help a family estimate the amount of financial aid they would receive at a particular college or career school.</a:t>
            </a:r>
          </a:p>
          <a:p>
            <a:r>
              <a:rPr lang="en-US" dirty="0"/>
              <a:t>Find a school’s calculator on the Department of Education website: </a:t>
            </a:r>
            <a:r>
              <a:rPr lang="en-US" dirty="0">
                <a:hlinkClick r:id="rId2"/>
              </a:rPr>
              <a:t>https://collegecost.ed.gov/net-price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7F5CC-D893-498F-9B00-C8D2E65A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75" y="2470934"/>
            <a:ext cx="6805649" cy="20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ask/Things to Consider</a:t>
            </a:r>
            <a:endParaRPr/>
          </a:p>
        </p:txBody>
      </p:sp>
      <p:graphicFrame>
        <p:nvGraphicFramePr>
          <p:cNvPr id="179" name="Google Shape;177;p32">
            <a:extLst>
              <a:ext uri="{FF2B5EF4-FFF2-40B4-BE49-F238E27FC236}">
                <a16:creationId xmlns:a16="http://schemas.microsoft.com/office/drawing/2014/main" id="{64F5FEE6-9D49-0170-E45C-FDBAC5572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925073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7184" y="480060"/>
            <a:ext cx="4183380" cy="4183380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072663" y="480060"/>
            <a:ext cx="2744435" cy="21945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50">
                <a:solidFill>
                  <a:srgbClr val="FFFFFF"/>
                </a:solidFill>
              </a:rPr>
              <a:t>Definition of Financial Aid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Google Shape;188;p34" descr="Document with solid fill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37184" y="480060"/>
            <a:ext cx="4183380" cy="4183380"/>
          </a:xfrm>
          <a:prstGeom prst="rect">
            <a:avLst/>
          </a:prstGeom>
          <a:noFill/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6072663" y="480060"/>
            <a:ext cx="2744435" cy="21945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50">
                <a:solidFill>
                  <a:srgbClr val="FFFFFF"/>
                </a:solidFill>
              </a:rPr>
              <a:t>APPLYING FOR FINANCIAL AID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527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FC2C-34E4-42F5-89F8-814BC490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D87B-7D44-412B-9F3C-63128BE380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50" b="1" dirty="0"/>
              <a:t>F</a:t>
            </a:r>
            <a:r>
              <a:rPr lang="en-US" sz="4050" dirty="0"/>
              <a:t>ree</a:t>
            </a:r>
          </a:p>
          <a:p>
            <a:r>
              <a:rPr lang="en-US" sz="4050" b="1" dirty="0"/>
              <a:t>A</a:t>
            </a:r>
            <a:r>
              <a:rPr lang="en-US" sz="4050" dirty="0"/>
              <a:t>pplication for</a:t>
            </a:r>
          </a:p>
          <a:p>
            <a:r>
              <a:rPr lang="en-US" sz="4050" b="1" dirty="0"/>
              <a:t>F</a:t>
            </a:r>
            <a:r>
              <a:rPr lang="en-US" sz="4050" dirty="0"/>
              <a:t>ederal</a:t>
            </a:r>
          </a:p>
          <a:p>
            <a:r>
              <a:rPr lang="en-US" sz="4050" b="1" dirty="0"/>
              <a:t>S</a:t>
            </a:r>
            <a:r>
              <a:rPr lang="en-US" sz="4050" dirty="0"/>
              <a:t>tudent</a:t>
            </a:r>
          </a:p>
          <a:p>
            <a:r>
              <a:rPr lang="en-US" sz="4050" b="1" dirty="0"/>
              <a:t>A</a:t>
            </a:r>
            <a:r>
              <a:rPr lang="en-US" sz="4050" dirty="0"/>
              <a:t>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BBFD7-01EB-43F7-9CC0-97C67BD645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50" dirty="0"/>
              <a:t>A federal form that students submit to be considered for financial aid</a:t>
            </a:r>
          </a:p>
        </p:txBody>
      </p:sp>
    </p:spTree>
    <p:extLst>
      <p:ext uri="{BB962C8B-B14F-4D97-AF65-F5344CB8AC3E}">
        <p14:creationId xmlns:p14="http://schemas.microsoft.com/office/powerpoint/2010/main" val="63282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29" y="197645"/>
            <a:ext cx="4776107" cy="1088068"/>
          </a:xfrm>
        </p:spPr>
        <p:txBody>
          <a:bodyPr>
            <a:normAutofit/>
          </a:bodyPr>
          <a:lstStyle/>
          <a:p>
            <a:r>
              <a:rPr lang="en-US" b="1" dirty="0"/>
              <a:t>FAFSA OVERVIEW</a:t>
            </a:r>
          </a:p>
        </p:txBody>
      </p: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58765"/>
              </p:ext>
            </p:extLst>
          </p:nvPr>
        </p:nvGraphicFramePr>
        <p:xfrm>
          <a:off x="3886201" y="1649186"/>
          <a:ext cx="4776107" cy="27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0149" r="10149"/>
          <a:stretch/>
        </p:blipFill>
        <p:spPr>
          <a:xfrm>
            <a:off x="15" y="-9096"/>
            <a:ext cx="3490707" cy="51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D3E1-FEB5-40F7-A529-422F6B6B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09D5-EE1C-4E49-AA99-1997B2154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100" b="1" dirty="0"/>
              <a:t>Create an FSA ID</a:t>
            </a:r>
          </a:p>
          <a:p>
            <a:r>
              <a:rPr lang="en-US" sz="2100" dirty="0"/>
              <a:t>- A username and password</a:t>
            </a:r>
          </a:p>
          <a:p>
            <a:r>
              <a:rPr lang="en-US" sz="2100" dirty="0"/>
              <a:t>- Used to log into federal financial aid websites</a:t>
            </a:r>
          </a:p>
          <a:p>
            <a:r>
              <a:rPr lang="en-US" sz="2100" dirty="0"/>
              <a:t>- Used as a digital signature</a:t>
            </a:r>
          </a:p>
          <a:p>
            <a:r>
              <a:rPr lang="en-US" sz="2100" b="1" dirty="0"/>
              <a:t>Both the student and one parent need to create an FSA 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2ED08-3EFB-4A95-AF61-E2225C1E28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0595" y="1384300"/>
            <a:ext cx="3589010" cy="3017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60051-5C16-4593-8C61-DDEFD88DFA9B}"/>
              </a:ext>
            </a:extLst>
          </p:cNvPr>
          <p:cNvSpPr txBox="1"/>
          <p:nvPr/>
        </p:nvSpPr>
        <p:spPr>
          <a:xfrm>
            <a:off x="571652" y="4140975"/>
            <a:ext cx="40520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Be sure to write down your username and password and save it somewhere you will remember!</a:t>
            </a:r>
          </a:p>
        </p:txBody>
      </p:sp>
    </p:spTree>
    <p:extLst>
      <p:ext uri="{BB962C8B-B14F-4D97-AF65-F5344CB8AC3E}">
        <p14:creationId xmlns:p14="http://schemas.microsoft.com/office/powerpoint/2010/main" val="3005163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D3E1-FEB5-40F7-A529-422F6B6B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Process- </a:t>
            </a:r>
            <a:r>
              <a:rPr lang="en-US" sz="2100" dirty="0"/>
              <a:t>Complete the FAFSA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09D5-EE1C-4E49-AA99-1997B2154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Student demographics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DOB, SSN, high school, colleges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Dependency determination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Is the student dependent (will they need to include parent information on the FAFSA)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Parent demographics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Marital status, SSN, DOB, address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US" sz="21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E6B8D3-669E-41F3-B39B-A6EC2F685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Parent financial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Tax information from two years before school year for which you are applying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Assets, bank account balances, investments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Do not need to include retirement savings (such as 401(k)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Student financial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Same as parent (many students have no or less financial info)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9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6452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2"/>
            <a:ext cx="7543800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800" spc="-50"/>
              <a:t>What happens next?</a:t>
            </a:r>
          </a:p>
        </p:txBody>
      </p: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2734579"/>
              </p:ext>
            </p:extLst>
          </p:nvPr>
        </p:nvGraphicFramePr>
        <p:xfrm>
          <a:off x="822722" y="157388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22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3F64C-94E3-40F0-9294-F515B1C1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387626"/>
            <a:ext cx="2313633" cy="4329630"/>
          </a:xfrm>
        </p:spPr>
        <p:txBody>
          <a:bodyPr anchor="ctr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FAFSA Tips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58CE3-19FD-4F61-59D0-4ECBF0D5E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93656"/>
              </p:ext>
            </p:extLst>
          </p:nvPr>
        </p:nvGraphicFramePr>
        <p:xfrm>
          <a:off x="3556397" y="479822"/>
          <a:ext cx="5098256" cy="423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16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6BC3-9C7B-4E68-A11C-1905A683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6ABC-0A24-4F7E-8672-4F672C0822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50" dirty="0"/>
              <a:t> </a:t>
            </a:r>
            <a:r>
              <a:rPr lang="en-US" dirty="0"/>
              <a:t>A financial aid application designed by College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Used by some colleges when awarding institutional (school) financial 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Fee to submit ($25 for the first, $16 for each additional; fee waivers are available)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37AA9-3AE1-42DB-A50B-049CE6EE6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dirty="0"/>
              <a:t>Schools in Virginia: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William and 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University of Richmond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University of Virginia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Washington and Lee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Patrick Henry College</a:t>
            </a:r>
          </a:p>
          <a:p>
            <a:pPr marL="0" indent="0">
              <a:buNone/>
            </a:pPr>
            <a:r>
              <a:rPr lang="en-US" b="1" dirty="0"/>
              <a:t>Other Colleges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Georgetown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NYU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7A2AA-C539-4387-8ACB-46546CDB49BF}"/>
              </a:ext>
            </a:extLst>
          </p:cNvPr>
          <p:cNvSpPr txBox="1"/>
          <p:nvPr/>
        </p:nvSpPr>
        <p:spPr>
          <a:xfrm>
            <a:off x="5958955" y="3599684"/>
            <a:ext cx="318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Full list available at cssprofile.collegeboard.org</a:t>
            </a:r>
          </a:p>
        </p:txBody>
      </p:sp>
      <p:pic>
        <p:nvPicPr>
          <p:cNvPr id="3074" name="Picture 2" descr="CSS Profile Participating Institutions and Programs">
            <a:extLst>
              <a:ext uri="{FF2B5EF4-FFF2-40B4-BE49-F238E27FC236}">
                <a16:creationId xmlns:a16="http://schemas.microsoft.com/office/drawing/2014/main" id="{9620AA57-CC22-4A76-93A0-DBCC2A1F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99" y="74450"/>
            <a:ext cx="5451499" cy="8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0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5499" y="494897"/>
            <a:ext cx="4706750" cy="4153706"/>
          </a:xfrm>
          <a:prstGeom prst="rect">
            <a:avLst/>
          </a:prstGeom>
          <a:noFill/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6072663" y="480060"/>
            <a:ext cx="2744435" cy="21945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300" spc="-50">
                <a:solidFill>
                  <a:srgbClr val="FFFFFF"/>
                </a:solidFill>
              </a:rPr>
              <a:t>Deadlines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9191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extremely important that you submit the FAFSA ( and if needed CSS Profile) by the deadline given by the college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don’t, you may:</a:t>
            </a:r>
          </a:p>
          <a:p>
            <a:pPr marL="457200" lvl="0" indent="-450850" defTabSz="914400">
              <a:spcBef>
                <a:spcPct val="0"/>
              </a:spcBef>
              <a:spcAft>
                <a:spcPts val="0"/>
              </a:spcAft>
              <a:buSzPts val="3500"/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Receive your financial aid package late </a:t>
            </a:r>
          </a:p>
          <a:p>
            <a:pPr marL="457200" lvl="0" indent="-450850" defTabSz="914400">
              <a:spcBef>
                <a:spcPct val="0"/>
              </a:spcBef>
              <a:spcAft>
                <a:spcPts val="0"/>
              </a:spcAft>
              <a:buSzPts val="3500"/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Receive less aid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financial aid?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Financial resources intended to help pay for college expenses. Can include: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Scholarships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Grants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Loans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Work Study</a:t>
            </a: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3556512" y="454422"/>
            <a:ext cx="4810247" cy="4234656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rmAutofit fontScale="92500"/>
          </a:bodyPr>
          <a:lstStyle/>
          <a:p>
            <a:pPr marL="0" lvl="0" indent="0" defTabSz="914400">
              <a:spcBef>
                <a:spcPts val="0"/>
              </a:spcBef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en-US" sz="3600" dirty="0"/>
              <a:t>There are schools in Virginia with priority FAFSA deadlines as early as </a:t>
            </a:r>
            <a:r>
              <a:rPr lang="en-US" sz="3600" b="1" dirty="0"/>
              <a:t>November 1st</a:t>
            </a:r>
            <a:r>
              <a:rPr lang="en-US" sz="3600" dirty="0"/>
              <a:t>. Be sure to check with all of the schools you are interested in and be sure to submit your FAFSA by that deadline!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Scholarships</a:t>
            </a:r>
            <a:endParaRPr dirty="0"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150" y="1238950"/>
            <a:ext cx="2551450" cy="224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8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7 Points 4">
            <a:extLst>
              <a:ext uri="{FF2B5EF4-FFF2-40B4-BE49-F238E27FC236}">
                <a16:creationId xmlns:a16="http://schemas.microsoft.com/office/drawing/2014/main" id="{2C1B2155-0BB0-452D-97E1-1CFB854995B8}"/>
              </a:ext>
            </a:extLst>
          </p:cNvPr>
          <p:cNvSpPr/>
          <p:nvPr/>
        </p:nvSpPr>
        <p:spPr>
          <a:xfrm>
            <a:off x="6170456" y="118662"/>
            <a:ext cx="2882801" cy="2247610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648A9-602C-4BCE-878B-37E9E2C6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F7295-1356-4350-BA57-31EB16DC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77735"/>
            <a:ext cx="8520600" cy="30911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Your local community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School, church, businesses, community organizations</a:t>
            </a:r>
          </a:p>
          <a:p>
            <a:r>
              <a:rPr lang="en-US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https://bigfuture.collegeboard.org/pay-for-college/scholarship-search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https://www.goingmerry.com/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https://www.fastweb.com/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National Scholarship Programs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QuestBridge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2998E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 Kent Cooke</a:t>
            </a:r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E7438-FD04-4999-84EA-94D23BB202E4}"/>
              </a:ext>
            </a:extLst>
          </p:cNvPr>
          <p:cNvSpPr txBox="1"/>
          <p:nvPr/>
        </p:nvSpPr>
        <p:spPr>
          <a:xfrm>
            <a:off x="6762687" y="523628"/>
            <a:ext cx="2162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scholarships can be used at technical/trade school or community college!</a:t>
            </a:r>
          </a:p>
        </p:txBody>
      </p:sp>
    </p:spTree>
    <p:extLst>
      <p:ext uri="{BB962C8B-B14F-4D97-AF65-F5344CB8AC3E}">
        <p14:creationId xmlns:p14="http://schemas.microsoft.com/office/powerpoint/2010/main" val="138779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3F470-EC48-444D-9594-64B0D3A4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476209"/>
            <a:ext cx="2767693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6" name="Picture Placeholder 5" descr="A picture containing outdoor, sky, mountain, nature&#10;&#10;Description automatically generated">
            <a:extLst>
              <a:ext uri="{FF2B5EF4-FFF2-40B4-BE49-F238E27FC236}">
                <a16:creationId xmlns:a16="http://schemas.microsoft.com/office/drawing/2014/main" id="{DB2C627B-F549-458D-BB8E-D1A1302BDF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432" r="13433" b="2"/>
          <a:stretch/>
        </p:blipFill>
        <p:spPr>
          <a:xfrm>
            <a:off x="475499" y="480060"/>
            <a:ext cx="5182351" cy="398580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017D4-FB3D-49D9-B356-076B845B9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613" y="1649184"/>
            <a:ext cx="2767693" cy="2816674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Kusnerik</a:t>
            </a:r>
          </a:p>
          <a:p>
            <a:pPr defTabSz="9144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JAK8BZ@virginia.edu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05137-664D-4654-8AE6-44F2604D7F58}"/>
              </a:ext>
            </a:extLst>
          </p:cNvPr>
          <p:cNvSpPr txBox="1"/>
          <p:nvPr/>
        </p:nvSpPr>
        <p:spPr>
          <a:xfrm>
            <a:off x="5919107" y="2642347"/>
            <a:ext cx="2525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Federal Student Aid website: </a:t>
            </a:r>
            <a:r>
              <a:rPr lang="en-US" sz="1400" dirty="0">
                <a:hlinkClick r:id="rId3"/>
              </a:rPr>
              <a:t>https://studentaid.gov/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https://finaid.org/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Financial Services: sfs.virginia.edu  </a:t>
            </a:r>
          </a:p>
        </p:txBody>
      </p:sp>
    </p:spTree>
    <p:extLst>
      <p:ext uri="{BB962C8B-B14F-4D97-AF65-F5344CB8AC3E}">
        <p14:creationId xmlns:p14="http://schemas.microsoft.com/office/powerpoint/2010/main" val="162600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40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Scholarships</a:t>
            </a:r>
            <a:endParaRPr sz="34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98121"/>
            <a:ext cx="8520600" cy="3506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 dirty="0">
                <a:solidFill>
                  <a:srgbClr val="000000"/>
                </a:solidFill>
              </a:rPr>
              <a:t>Scholarships are a form of aid that students do not need to repay</a:t>
            </a:r>
            <a:endParaRPr sz="3000"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Can be need-based or non-need based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‘Outside’ scholarships are awarded by groups other than a college or university. Community organizations, high schools, companies, and private donors can award scholarships to students. These often require an </a:t>
            </a:r>
            <a:r>
              <a:rPr lang="en" sz="2000" b="1" dirty="0">
                <a:solidFill>
                  <a:srgbClr val="000000"/>
                </a:solidFill>
              </a:rPr>
              <a:t>application.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Universities can also award scholarships. Sometimes a separate application is required, and other times students are considered based on their admission application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Grants</a:t>
            </a:r>
            <a:endParaRPr sz="330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371599"/>
            <a:ext cx="8520600" cy="3197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Grants do not need to be paid back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Often used interchangeably with scholarship, but generally used to describe federal, state, or institutional money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Examples: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Pell Grant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Virginia Guaranteed Assistance Program (VGAP)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Virginia Tuition Assistance Grant (VTAG)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Loans</a:t>
            </a:r>
            <a:endParaRPr sz="330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520600" cy="3197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Money that must be repaid- often with interest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</a:rPr>
              <a:t>Federal Student Loans: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Subsidized Direct Loan: no interest while the student is in school and first 6 months after graduation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Need-based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No payments until 6 months after graduation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Unsubsidized Direct Loan: will accrue interest while in school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Not need-based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No payments until 6 months after graduation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Both of these loans have a yearly and total limit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Interest rate for 21-22: 3.73%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PLUS Loan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502229"/>
            <a:ext cx="8520600" cy="3066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A federal student loan that is taken out by the parent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Can borrow up to the full cost of attendance minus other aid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Must pass a credit check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Has a high interest rate (7.28%) and origination fee (4.228%)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Can be used to make it looks like a student is receiving more aid than they are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Loans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404257"/>
            <a:ext cx="8520600" cy="3164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A loan not offered by the federal government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Could be through a bank or other company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 dirty="0">
                <a:solidFill>
                  <a:srgbClr val="000000"/>
                </a:solidFill>
              </a:rPr>
              <a:t>Private loans often: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Have higher interest rates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Have less flexible payment plans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Require payments to begin while still in school</a:t>
            </a:r>
            <a:endParaRPr sz="2800" dirty="0"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" sz="2800" dirty="0">
                <a:solidFill>
                  <a:srgbClr val="000000"/>
                </a:solidFill>
              </a:rPr>
              <a:t>Require a credit check or a co-signer</a:t>
            </a: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Work-Study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469571"/>
            <a:ext cx="8520600" cy="3099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A student holds a part-time on campus job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Money is paid to student in a normal paycheck, not up-front at the beginning of the semester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Compared to an off-campus job, work study often have: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Flexible hours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Good pay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Opportunities to work with University faculty</a:t>
            </a:r>
            <a:endParaRPr sz="2400" dirty="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 dirty="0">
                <a:solidFill>
                  <a:srgbClr val="000000"/>
                </a:solidFill>
              </a:rPr>
              <a:t>Opportunity to gain relevant experience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5427</TotalTime>
  <Words>1349</Words>
  <Application>Microsoft Office PowerPoint</Application>
  <PresentationFormat>On-screen Show (16:9)</PresentationFormat>
  <Paragraphs>201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 Light</vt:lpstr>
      <vt:lpstr>ITC Franklin Gothic LT W01 Dm</vt:lpstr>
      <vt:lpstr>Calibri</vt:lpstr>
      <vt:lpstr>Retrospect</vt:lpstr>
      <vt:lpstr>Financial Aid/FAFSA</vt:lpstr>
      <vt:lpstr>Definition of Financial Aid</vt:lpstr>
      <vt:lpstr>What is financial aid?</vt:lpstr>
      <vt:lpstr>Scholarships</vt:lpstr>
      <vt:lpstr>Grants</vt:lpstr>
      <vt:lpstr>Loans</vt:lpstr>
      <vt:lpstr>Parent PLUS Loan</vt:lpstr>
      <vt:lpstr>Private Loans</vt:lpstr>
      <vt:lpstr>Work-Study</vt:lpstr>
      <vt:lpstr>How do Colleges Award Financial Aid?</vt:lpstr>
      <vt:lpstr>Cost of Attendance An estimate of the total cost to attend a college for one academic year. Includes: </vt:lpstr>
      <vt:lpstr>Example- UVA</vt:lpstr>
      <vt:lpstr>Expected Family Contribution (EFC)</vt:lpstr>
      <vt:lpstr>Determining Financial Need</vt:lpstr>
      <vt:lpstr>Financial Aid Package or Award Letter</vt:lpstr>
      <vt:lpstr>Sample Financial Aid Award Letter</vt:lpstr>
      <vt:lpstr>Comparing Award Letters</vt:lpstr>
      <vt:lpstr>Net Price Calculator</vt:lpstr>
      <vt:lpstr>Questions to ask/Things to Consider</vt:lpstr>
      <vt:lpstr>APPLYING FOR FINANCIAL AID</vt:lpstr>
      <vt:lpstr>FAFSA</vt:lpstr>
      <vt:lpstr>FAFSA OVERVIEW</vt:lpstr>
      <vt:lpstr>FAFSA Process</vt:lpstr>
      <vt:lpstr>FAFSA Process- Complete the FAFSA</vt:lpstr>
      <vt:lpstr>What happens next?</vt:lpstr>
      <vt:lpstr>FAFSA Tips</vt:lpstr>
      <vt:lpstr>CSS Profile</vt:lpstr>
      <vt:lpstr>Deadlines</vt:lpstr>
      <vt:lpstr>It is extremely important that you submit the FAFSA ( and if needed CSS Profile) by the deadline given by the college If you don’t, you may: Receive your financial aid package late  Receive less aid</vt:lpstr>
      <vt:lpstr>PowerPoint Presentation</vt:lpstr>
      <vt:lpstr>Scholarships</vt:lpstr>
      <vt:lpstr>How to Find Scholarships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Aid/FAFSA</dc:title>
  <dc:creator>Kusnerik, Julie A (jak8bz)</dc:creator>
  <cp:lastModifiedBy>Brooke Wilde</cp:lastModifiedBy>
  <cp:revision>6</cp:revision>
  <dcterms:modified xsi:type="dcterms:W3CDTF">2022-03-16T20:49:55Z</dcterms:modified>
</cp:coreProperties>
</file>